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8" r:id="rId59"/>
    <p:sldId id="329" r:id="rId60"/>
    <p:sldId id="320" r:id="rId61"/>
    <p:sldId id="319" r:id="rId62"/>
    <p:sldId id="317" r:id="rId63"/>
    <p:sldId id="316" r:id="rId64"/>
    <p:sldId id="321" r:id="rId65"/>
    <p:sldId id="322" r:id="rId66"/>
    <p:sldId id="328" r:id="rId67"/>
    <p:sldId id="315" r:id="rId68"/>
    <p:sldId id="327" r:id="rId69"/>
    <p:sldId id="323" r:id="rId70"/>
    <p:sldId id="326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  <p:embeddedFont>
      <p:font typeface="Helvetica Neue Light" panose="020B0604020202020204" charset="0"/>
      <p:regular r:id="rId81"/>
      <p:bold r:id="rId82"/>
      <p:italic r:id="rId83"/>
      <p:boldItalic r:id="rId84"/>
    </p:embeddedFont>
    <p:embeddedFont>
      <p:font typeface="Corbel" panose="020B050302020402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nn Peter Aaru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18T15:09:04.492" idx="1">
    <p:pos x="96" y="96"/>
    <p:text>Bogen: Dygtig, dygtigere, dygtigst s. 137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146771bb9_4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9146771bb9_4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sp>
        <p:nvSpPr>
          <p:cNvPr id="290" name="Google Shape;290;g9146771bb9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28adee63c_1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928adee63c_1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sp>
        <p:nvSpPr>
          <p:cNvPr id="297" name="Google Shape;297;g928adee63c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349a4c0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94349a4c0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sp>
        <p:nvSpPr>
          <p:cNvPr id="305" name="Google Shape;305;g94349a4c0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4349a4c0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94349a4c00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sp>
        <p:nvSpPr>
          <p:cNvPr id="313" name="Google Shape;313;g94349a4c0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4349a4c0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94349a4c00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  <p:sp>
        <p:nvSpPr>
          <p:cNvPr id="321" name="Google Shape;321;g94349a4c0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43c969a75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943c969a75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  <p:sp>
        <p:nvSpPr>
          <p:cNvPr id="329" name="Google Shape;329;g943c969a7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43c969a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943c969a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  <p:sp>
        <p:nvSpPr>
          <p:cNvPr id="338" name="Google Shape;338;g943c969a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28adee63c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928adee63c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sp>
        <p:nvSpPr>
          <p:cNvPr id="347" name="Google Shape;347;g928adee63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28adee63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28adee63c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mol15:40 - 15:43Som vi kan se her, er ordforråd ikke alt i forhold til at lære og mestre et sprog, men det er fundamentalt at kende mange ord så man kan blive kommunikativt kompetent (M1)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43c969a7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43c969a7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sp>
        <p:nvSpPr>
          <p:cNvPr id="364" name="Google Shape;364;g943c969a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28adee63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928adee63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  <p:sp>
        <p:nvSpPr>
          <p:cNvPr id="220" name="Google Shape;220;g928adee6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49143090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949143090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sp>
        <p:nvSpPr>
          <p:cNvPr id="373" name="Google Shape;373;g94914309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28adee63c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928adee63c_1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sp>
        <p:nvSpPr>
          <p:cNvPr id="381" name="Google Shape;381;g928adee63c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28adee63c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928adee63c_1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sp>
        <p:nvSpPr>
          <p:cNvPr id="388" name="Google Shape;388;g928adee63c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2a971103b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92a971103b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sp>
        <p:nvSpPr>
          <p:cNvPr id="395" name="Google Shape;395;g92a971103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09d691b8b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909d691b8b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24</a:t>
            </a:fld>
            <a:endParaRPr/>
          </a:p>
        </p:txBody>
      </p:sp>
      <p:sp>
        <p:nvSpPr>
          <p:cNvPr id="403" name="Google Shape;403;g909d691b8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28adee63c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928adee63c_1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sp>
        <p:nvSpPr>
          <p:cNvPr id="411" name="Google Shape;411;g928adee63c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ff736ad7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8ff736ad7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  <p:sp>
        <p:nvSpPr>
          <p:cNvPr id="420" name="Google Shape;420;g8ff736a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28adee63c_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928adee63c_1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  <p:sp>
        <p:nvSpPr>
          <p:cNvPr id="432" name="Google Shape;432;g928adee63c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7a2b01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987a2b0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sp>
        <p:nvSpPr>
          <p:cNvPr id="441" name="Google Shape;441;g987a2b0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4349a4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94349a4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sp>
        <p:nvSpPr>
          <p:cNvPr id="449" name="Google Shape;449;g94349a4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146771a6d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9146771a6d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  <p:sp>
        <p:nvSpPr>
          <p:cNvPr id="228" name="Google Shape;228;g9146771a6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43c969a75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943c969a75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sp>
        <p:nvSpPr>
          <p:cNvPr id="457" name="Google Shape;457;g943c969a7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43c969a7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943c969a75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sp>
        <p:nvSpPr>
          <p:cNvPr id="466" name="Google Shape;466;g943c969a7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09d691b8b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909d691b8b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sp>
        <p:nvSpPr>
          <p:cNvPr id="475" name="Google Shape;475;g909d691b8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28adee63c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928adee63c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sp>
        <p:nvSpPr>
          <p:cNvPr id="487" name="Google Shape;487;g928adee63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09d691b8b_0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909d691b8b_0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sp>
        <p:nvSpPr>
          <p:cNvPr id="499" name="Google Shape;499;g909d691b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43c969a7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943c969a75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  <p:sp>
        <p:nvSpPr>
          <p:cNvPr id="511" name="Google Shape;511;g943c969a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28adee63c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928adee63c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36</a:t>
            </a:fld>
            <a:endParaRPr/>
          </a:p>
        </p:txBody>
      </p:sp>
      <p:sp>
        <p:nvSpPr>
          <p:cNvPr id="520" name="Google Shape;520;g928adee63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09d691b8b_0_10:notes"/>
          <p:cNvSpPr txBox="1">
            <a:spLocks noGrp="1"/>
          </p:cNvSpPr>
          <p:nvPr>
            <p:ph type="body" idx="1"/>
          </p:nvPr>
        </p:nvSpPr>
        <p:spPr>
          <a:xfrm>
            <a:off x="685482" y="4343913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g909d691b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53" y="686092"/>
            <a:ext cx="66741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6fc8971f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b6fc8971f5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38</a:t>
            </a:fld>
            <a:endParaRPr/>
          </a:p>
        </p:txBody>
      </p:sp>
      <p:sp>
        <p:nvSpPr>
          <p:cNvPr id="546" name="Google Shape;546;gb6fc8971f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09d691b8b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909d691b8b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39</a:t>
            </a:fld>
            <a:endParaRPr/>
          </a:p>
        </p:txBody>
      </p:sp>
      <p:sp>
        <p:nvSpPr>
          <p:cNvPr id="556" name="Google Shape;556;g909d691b8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2a97110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92a97110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  <p:sp>
        <p:nvSpPr>
          <p:cNvPr id="236" name="Google Shape;236;g92a9711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09d691b8b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909d691b8b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40</a:t>
            </a:fld>
            <a:endParaRPr/>
          </a:p>
        </p:txBody>
      </p:sp>
      <p:sp>
        <p:nvSpPr>
          <p:cNvPr id="567" name="Google Shape;567;g909d691b8b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09d691b8b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909d691b8b_0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41</a:t>
            </a:fld>
            <a:endParaRPr/>
          </a:p>
        </p:txBody>
      </p:sp>
      <p:sp>
        <p:nvSpPr>
          <p:cNvPr id="582" name="Google Shape;582;g909d691b8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ff736ad7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8ff736ad7d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42</a:t>
            </a:fld>
            <a:endParaRPr/>
          </a:p>
        </p:txBody>
      </p:sp>
      <p:sp>
        <p:nvSpPr>
          <p:cNvPr id="591" name="Google Shape;591;g8ff736ad7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8ff736ad7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8ff736ad7d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43</a:t>
            </a:fld>
            <a:endParaRPr/>
          </a:p>
        </p:txBody>
      </p:sp>
      <p:sp>
        <p:nvSpPr>
          <p:cNvPr id="604" name="Google Shape;604;g8ff736ad7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2b14b845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92b14b845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44</a:t>
            </a:fld>
            <a:endParaRPr/>
          </a:p>
        </p:txBody>
      </p:sp>
      <p:sp>
        <p:nvSpPr>
          <p:cNvPr id="615" name="Google Shape;615;g92b14b84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09d691b8b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53" y="686092"/>
            <a:ext cx="6674100" cy="34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09d691b8b_0_287:notes"/>
          <p:cNvSpPr txBox="1">
            <a:spLocks noGrp="1"/>
          </p:cNvSpPr>
          <p:nvPr>
            <p:ph type="body" idx="1"/>
          </p:nvPr>
        </p:nvSpPr>
        <p:spPr>
          <a:xfrm>
            <a:off x="685482" y="4343913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Frokost 12:00-12.30</a:t>
            </a:r>
            <a:endParaRPr/>
          </a:p>
        </p:txBody>
      </p:sp>
      <p:sp>
        <p:nvSpPr>
          <p:cNvPr id="623" name="Google Shape;623;g909d691b8b_0_287:notes"/>
          <p:cNvSpPr txBox="1">
            <a:spLocks noGrp="1"/>
          </p:cNvSpPr>
          <p:nvPr>
            <p:ph type="sldNum" idx="12"/>
          </p:nvPr>
        </p:nvSpPr>
        <p:spPr>
          <a:xfrm>
            <a:off x="3883858" y="8684899"/>
            <a:ext cx="2972700" cy="45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a-DK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ff736ad7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8ff736ad7d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46</a:t>
            </a:fld>
            <a:endParaRPr/>
          </a:p>
        </p:txBody>
      </p:sp>
      <p:sp>
        <p:nvSpPr>
          <p:cNvPr id="629" name="Google Shape;629;g8ff736ad7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28adee63c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928adee63c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47</a:t>
            </a:fld>
            <a:endParaRPr/>
          </a:p>
        </p:txBody>
      </p:sp>
      <p:sp>
        <p:nvSpPr>
          <p:cNvPr id="637" name="Google Shape;637;g928adee63c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e3aed31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ae3aed31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48</a:t>
            </a:fld>
            <a:endParaRPr/>
          </a:p>
        </p:txBody>
      </p:sp>
      <p:sp>
        <p:nvSpPr>
          <p:cNvPr id="645" name="Google Shape;645;gae3aed31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e3aed319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ae3aed319b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49</a:t>
            </a:fld>
            <a:endParaRPr/>
          </a:p>
        </p:txBody>
      </p:sp>
      <p:sp>
        <p:nvSpPr>
          <p:cNvPr id="653" name="Google Shape;653;gae3aed319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28adee63c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928adee63c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  <p:sp>
        <p:nvSpPr>
          <p:cNvPr id="244" name="Google Shape;244;g928adee63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b3fec45ba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b3fec45ba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50</a:t>
            </a:fld>
            <a:endParaRPr/>
          </a:p>
        </p:txBody>
      </p:sp>
      <p:sp>
        <p:nvSpPr>
          <p:cNvPr id="661" name="Google Shape;661;gb3fec45ba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e3aed319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ae3aed319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51</a:t>
            </a:fld>
            <a:endParaRPr/>
          </a:p>
        </p:txBody>
      </p:sp>
      <p:sp>
        <p:nvSpPr>
          <p:cNvPr id="668" name="Google Shape;668;gae3aed31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e3aed319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ae3aed319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52</a:t>
            </a:fld>
            <a:endParaRPr/>
          </a:p>
        </p:txBody>
      </p:sp>
      <p:sp>
        <p:nvSpPr>
          <p:cNvPr id="677" name="Google Shape;677;gae3aed319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6f9cf5ffb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b6f9cf5ffb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53</a:t>
            </a:fld>
            <a:endParaRPr/>
          </a:p>
        </p:txBody>
      </p:sp>
      <p:sp>
        <p:nvSpPr>
          <p:cNvPr id="685" name="Google Shape;685;gb6f9cf5ff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28adee63c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928adee63c_1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54</a:t>
            </a:fld>
            <a:endParaRPr/>
          </a:p>
        </p:txBody>
      </p:sp>
      <p:sp>
        <p:nvSpPr>
          <p:cNvPr id="695" name="Google Shape;695;g928adee63c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28adee63c_1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1,5 time</a:t>
            </a:r>
            <a:endParaRPr/>
          </a:p>
        </p:txBody>
      </p:sp>
      <p:sp>
        <p:nvSpPr>
          <p:cNvPr id="702" name="Google Shape;702;g928adee63c_1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55</a:t>
            </a:fld>
            <a:endParaRPr/>
          </a:p>
        </p:txBody>
      </p:sp>
      <p:sp>
        <p:nvSpPr>
          <p:cNvPr id="703" name="Google Shape;703;g928adee63c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146771bb9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9146771bb9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56</a:t>
            </a:fld>
            <a:endParaRPr/>
          </a:p>
        </p:txBody>
      </p:sp>
      <p:sp>
        <p:nvSpPr>
          <p:cNvPr id="711" name="Google Shape;711;g9146771b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ff736ad7d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8ff736ad7d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57</a:t>
            </a:fld>
            <a:endParaRPr/>
          </a:p>
        </p:txBody>
      </p:sp>
      <p:sp>
        <p:nvSpPr>
          <p:cNvPr id="719" name="Google Shape;719;g8ff736ad7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60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09d691b8b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09d691b8b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59</a:t>
            </a:fld>
            <a:endParaRPr/>
          </a:p>
        </p:txBody>
      </p:sp>
      <p:sp>
        <p:nvSpPr>
          <p:cNvPr id="260" name="Google Shape;260;g909d691b8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71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2a971103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92a971103b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  <p:sp>
        <p:nvSpPr>
          <p:cNvPr id="252" name="Google Shape;252;g92a971103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28adee63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928adee63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60</a:t>
            </a:fld>
            <a:endParaRPr/>
          </a:p>
        </p:txBody>
      </p:sp>
      <p:sp>
        <p:nvSpPr>
          <p:cNvPr id="220" name="Google Shape;220;g928adee6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017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61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146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62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730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63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9816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aa499d4a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aaa499d4a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64</a:t>
            </a:fld>
            <a:endParaRPr/>
          </a:p>
        </p:txBody>
      </p:sp>
      <p:sp>
        <p:nvSpPr>
          <p:cNvPr id="282" name="Google Shape;282;gaaa499d4a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848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09d691b8b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09d691b8b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65</a:t>
            </a:fld>
            <a:endParaRPr/>
          </a:p>
        </p:txBody>
      </p:sp>
      <p:sp>
        <p:nvSpPr>
          <p:cNvPr id="260" name="Google Shape;260;g909d691b8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348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66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6434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67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7366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68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407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43c969a7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943c969a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70</a:t>
            </a:fld>
            <a:endParaRPr/>
          </a:p>
        </p:txBody>
      </p:sp>
      <p:sp>
        <p:nvSpPr>
          <p:cNvPr id="726" name="Google Shape;726;g943c969a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80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09d691b8b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09d691b8b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sp>
        <p:nvSpPr>
          <p:cNvPr id="260" name="Google Shape;260;g909d691b8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146771a6d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9146771a6d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sp>
        <p:nvSpPr>
          <p:cNvPr id="271" name="Google Shape;271;g9146771a6d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aa499d4a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aaa499d4a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sp>
        <p:nvSpPr>
          <p:cNvPr id="282" name="Google Shape;282;gaaa499d4a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slide (A)">
  <p:cSld name="Titel slide (A)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2699" y="0"/>
            <a:ext cx="1218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56878" y="624469"/>
            <a:ext cx="7227922" cy="197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  <a:defRPr sz="48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55999" y="2810109"/>
            <a:ext cx="7228801" cy="109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Char char="​"/>
              <a:defRPr sz="2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755650" y="5510785"/>
            <a:ext cx="4563482" cy="39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3"/>
          </p:nvPr>
        </p:nvSpPr>
        <p:spPr>
          <a:xfrm>
            <a:off x="5535483" y="5539239"/>
            <a:ext cx="2448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marR="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4"/>
          </p:nvPr>
        </p:nvSpPr>
        <p:spPr>
          <a:xfrm>
            <a:off x="8199472" y="2872800"/>
            <a:ext cx="244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R="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0868302" y="2872800"/>
            <a:ext cx="1323997" cy="2448000"/>
          </a:xfrm>
          <a:custGeom>
            <a:avLst/>
            <a:gdLst/>
            <a:ahLst/>
            <a:cxnLst/>
            <a:rect l="l" t="t" r="r" b="b"/>
            <a:pathLst>
              <a:path w="1323997" h="2448000" extrusionOk="0">
                <a:moveTo>
                  <a:pt x="327817" y="0"/>
                </a:moveTo>
                <a:lnTo>
                  <a:pt x="329762" y="0"/>
                </a:lnTo>
                <a:lnTo>
                  <a:pt x="343382" y="0"/>
                </a:lnTo>
                <a:lnTo>
                  <a:pt x="358218" y="0"/>
                </a:lnTo>
                <a:lnTo>
                  <a:pt x="380350" y="0"/>
                </a:lnTo>
                <a:lnTo>
                  <a:pt x="411237" y="0"/>
                </a:lnTo>
                <a:lnTo>
                  <a:pt x="452339" y="0"/>
                </a:lnTo>
                <a:lnTo>
                  <a:pt x="505115" y="0"/>
                </a:lnTo>
                <a:lnTo>
                  <a:pt x="571025" y="0"/>
                </a:lnTo>
                <a:lnTo>
                  <a:pt x="651527" y="0"/>
                </a:lnTo>
                <a:lnTo>
                  <a:pt x="748080" y="0"/>
                </a:lnTo>
                <a:lnTo>
                  <a:pt x="862145" y="0"/>
                </a:lnTo>
                <a:lnTo>
                  <a:pt x="995180" y="0"/>
                </a:lnTo>
                <a:lnTo>
                  <a:pt x="1148644" y="0"/>
                </a:lnTo>
                <a:lnTo>
                  <a:pt x="1323997" y="0"/>
                </a:lnTo>
                <a:cubicBezTo>
                  <a:pt x="1323997" y="0"/>
                  <a:pt x="1323997" y="0"/>
                  <a:pt x="1323997" y="612794"/>
                </a:cubicBezTo>
                <a:cubicBezTo>
                  <a:pt x="1323997" y="612794"/>
                  <a:pt x="1323997" y="612794"/>
                  <a:pt x="900700" y="612794"/>
                </a:cubicBezTo>
                <a:cubicBezTo>
                  <a:pt x="900700" y="612794"/>
                  <a:pt x="900700" y="612794"/>
                  <a:pt x="900700" y="1225588"/>
                </a:cubicBezTo>
                <a:lnTo>
                  <a:pt x="1323997" y="1225588"/>
                </a:lnTo>
                <a:cubicBezTo>
                  <a:pt x="1323997" y="1225588"/>
                  <a:pt x="1323997" y="1225588"/>
                  <a:pt x="1323997" y="1835206"/>
                </a:cubicBezTo>
                <a:cubicBezTo>
                  <a:pt x="1323997" y="1835206"/>
                  <a:pt x="1323997" y="1835206"/>
                  <a:pt x="900700" y="1835206"/>
                </a:cubicBezTo>
                <a:cubicBezTo>
                  <a:pt x="900700" y="1835206"/>
                  <a:pt x="900700" y="1835206"/>
                  <a:pt x="900700" y="2448000"/>
                </a:cubicBezTo>
                <a:lnTo>
                  <a:pt x="898941" y="2448000"/>
                </a:lnTo>
                <a:lnTo>
                  <a:pt x="886627" y="2448000"/>
                </a:lnTo>
                <a:lnTo>
                  <a:pt x="873213" y="2448000"/>
                </a:lnTo>
                <a:lnTo>
                  <a:pt x="853202" y="2448000"/>
                </a:lnTo>
                <a:lnTo>
                  <a:pt x="825275" y="2448000"/>
                </a:lnTo>
                <a:lnTo>
                  <a:pt x="788113" y="2448000"/>
                </a:lnTo>
                <a:lnTo>
                  <a:pt x="740395" y="2448000"/>
                </a:lnTo>
                <a:lnTo>
                  <a:pt x="680803" y="2448000"/>
                </a:lnTo>
                <a:lnTo>
                  <a:pt x="608017" y="2448000"/>
                </a:lnTo>
                <a:lnTo>
                  <a:pt x="520717" y="2448000"/>
                </a:lnTo>
                <a:lnTo>
                  <a:pt x="417586" y="2448000"/>
                </a:lnTo>
                <a:lnTo>
                  <a:pt x="297302" y="2448000"/>
                </a:lnTo>
                <a:lnTo>
                  <a:pt x="158546" y="2448000"/>
                </a:lnTo>
                <a:lnTo>
                  <a:pt x="0" y="2448000"/>
                </a:lnTo>
                <a:lnTo>
                  <a:pt x="0" y="2443857"/>
                </a:lnTo>
                <a:lnTo>
                  <a:pt x="0" y="2414860"/>
                </a:lnTo>
                <a:lnTo>
                  <a:pt x="0" y="2383273"/>
                </a:lnTo>
                <a:lnTo>
                  <a:pt x="0" y="2336152"/>
                </a:lnTo>
                <a:lnTo>
                  <a:pt x="0" y="2270390"/>
                </a:lnTo>
                <a:lnTo>
                  <a:pt x="0" y="2182879"/>
                </a:lnTo>
                <a:lnTo>
                  <a:pt x="0" y="2070514"/>
                </a:lnTo>
                <a:lnTo>
                  <a:pt x="0" y="1930186"/>
                </a:lnTo>
                <a:lnTo>
                  <a:pt x="0" y="1758790"/>
                </a:lnTo>
                <a:lnTo>
                  <a:pt x="0" y="1553218"/>
                </a:lnTo>
                <a:lnTo>
                  <a:pt x="0" y="1310363"/>
                </a:lnTo>
                <a:lnTo>
                  <a:pt x="0" y="1027119"/>
                </a:lnTo>
                <a:lnTo>
                  <a:pt x="0" y="700379"/>
                </a:lnTo>
                <a:lnTo>
                  <a:pt x="0" y="327035"/>
                </a:lnTo>
                <a:cubicBezTo>
                  <a:pt x="127308" y="200031"/>
                  <a:pt x="200509" y="127004"/>
                  <a:pt x="327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755649" y="5963881"/>
            <a:ext cx="456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billederne udskiftes. </a:t>
            </a: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9164" y="398179"/>
            <a:ext cx="1051199" cy="14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7">
          <p15:clr>
            <a:srgbClr val="000000"/>
          </p15:clr>
        </p15:guide>
        <p15:guide id="2" orient="horz" pos="1809">
          <p15:clr>
            <a:srgbClr val="0000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, indhold og ikon">
  <p:cSld name="Tekst, indhold og ik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5112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2"/>
          </p:nvPr>
        </p:nvSpPr>
        <p:spPr>
          <a:xfrm>
            <a:off x="7346400" y="1987550"/>
            <a:ext cx="4392000" cy="439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graﬁkken udskiftes.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t billede, rødt logo">
  <p:cSld name="Stort billede, rødt logo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18000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ctrTitle"/>
          </p:nvPr>
        </p:nvSpPr>
        <p:spPr>
          <a:xfrm>
            <a:off x="1539875" y="2873905"/>
            <a:ext cx="3779700" cy="37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180000" rIns="216000" bIns="2520000" anchor="t" anchorCtr="0">
            <a:noAutofit/>
          </a:bodyPr>
          <a:lstStyle>
            <a:lvl1pPr marR="0" lvl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Corbel"/>
              <a:buNone/>
              <a:defRPr sz="22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1539874" y="3748035"/>
            <a:ext cx="3780000" cy="23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21600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3"/>
          </p:nvPr>
        </p:nvSpPr>
        <p:spPr>
          <a:xfrm>
            <a:off x="5536800" y="4204800"/>
            <a:ext cx="2448000" cy="24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marR="0" lvl="0" indent="-30861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Arial"/>
              <a:buChar char="​"/>
              <a:defRPr sz="1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861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Arial"/>
              <a:buChar char="​"/>
              <a:defRPr sz="1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4"/>
          </p:nvPr>
        </p:nvSpPr>
        <p:spPr>
          <a:xfrm>
            <a:off x="208800" y="1540800"/>
            <a:ext cx="1116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billede/graﬁk udskiftes. Tekstboksen kan ﬂyttes rundt ift. billedet, vælg boksen og al teksten i boksen. Farven på tekst og tekstboks kan ændres til hvid/rød/grå.</a:t>
            </a:r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5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11765941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11964594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2163247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t billede, hvidt logo">
  <p:cSld name="Stort billede, hvidt log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18000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/>
          </p:nvPr>
        </p:nvSpPr>
        <p:spPr>
          <a:xfrm>
            <a:off x="1539875" y="2873905"/>
            <a:ext cx="3779700" cy="37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6000" tIns="180000" rIns="216000" bIns="2520000" anchor="t" anchorCtr="0">
            <a:noAutofit/>
          </a:bodyPr>
          <a:lstStyle>
            <a:lvl1pPr marR="0" lvl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orbel"/>
              <a:buNone/>
              <a:defRPr sz="2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1"/>
          </p:nvPr>
        </p:nvSpPr>
        <p:spPr>
          <a:xfrm>
            <a:off x="1539874" y="3748035"/>
            <a:ext cx="3780000" cy="23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21600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3"/>
          </p:nvPr>
        </p:nvSpPr>
        <p:spPr>
          <a:xfrm>
            <a:off x="5536800" y="4204800"/>
            <a:ext cx="2448000" cy="24511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marR="0" lvl="0" indent="-30861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​"/>
              <a:defRPr sz="14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861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4"/>
          </p:nvPr>
        </p:nvSpPr>
        <p:spPr>
          <a:xfrm>
            <a:off x="208800" y="1540800"/>
            <a:ext cx="1116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billede/graﬁk udskiftes. Tekstboksen kan ﬂyttes rundt ift. billedet, vælg boksen og al teksten i boksen. Farven på tekst og tekstboks kan ændres til hvid/rød/grå.</a:t>
            </a: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5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11765941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11964594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12163247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dhold og billeder">
  <p:cSld name="Titel, indhold og bille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4204010" y="2000207"/>
            <a:ext cx="511279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4204009" y="2835762"/>
            <a:ext cx="5112791" cy="32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>
            <a:spLocks noGrp="1"/>
          </p:cNvSpPr>
          <p:nvPr>
            <p:ph type="pic" idx="2"/>
          </p:nvPr>
        </p:nvSpPr>
        <p:spPr>
          <a:xfrm>
            <a:off x="1540800" y="1540800"/>
            <a:ext cx="2448000" cy="244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900000" rIns="0" bIns="0" anchor="ctr" anchorCtr="0">
            <a:noAutofit/>
          </a:bodyPr>
          <a:lstStyle>
            <a:lvl1pPr marR="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>
            <a:spLocks noGrp="1"/>
          </p:cNvSpPr>
          <p:nvPr>
            <p:ph type="pic" idx="3"/>
          </p:nvPr>
        </p:nvSpPr>
        <p:spPr>
          <a:xfrm>
            <a:off x="9532800" y="4204800"/>
            <a:ext cx="2448000" cy="244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R="0" lvl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0" y="4204800"/>
            <a:ext cx="3988800" cy="2653200"/>
          </a:xfrm>
          <a:custGeom>
            <a:avLst/>
            <a:gdLst/>
            <a:ahLst/>
            <a:cxnLst/>
            <a:rect l="l" t="t" r="r" b="b"/>
            <a:pathLst>
              <a:path w="3988800" h="2620800" extrusionOk="0">
                <a:moveTo>
                  <a:pt x="0" y="0"/>
                </a:moveTo>
                <a:lnTo>
                  <a:pt x="6469" y="0"/>
                </a:lnTo>
                <a:lnTo>
                  <a:pt x="21831" y="0"/>
                </a:lnTo>
                <a:lnTo>
                  <a:pt x="51748" y="0"/>
                </a:lnTo>
                <a:lnTo>
                  <a:pt x="101071" y="0"/>
                </a:lnTo>
                <a:lnTo>
                  <a:pt x="174650" y="0"/>
                </a:lnTo>
                <a:lnTo>
                  <a:pt x="277337" y="0"/>
                </a:lnTo>
                <a:lnTo>
                  <a:pt x="413984" y="0"/>
                </a:lnTo>
                <a:lnTo>
                  <a:pt x="589443" y="0"/>
                </a:lnTo>
                <a:lnTo>
                  <a:pt x="693242" y="0"/>
                </a:lnTo>
                <a:lnTo>
                  <a:pt x="808563" y="0"/>
                </a:lnTo>
                <a:lnTo>
                  <a:pt x="936013" y="0"/>
                </a:lnTo>
                <a:lnTo>
                  <a:pt x="1076198" y="0"/>
                </a:lnTo>
                <a:lnTo>
                  <a:pt x="1229724" y="0"/>
                </a:lnTo>
                <a:lnTo>
                  <a:pt x="1397197" y="0"/>
                </a:lnTo>
                <a:lnTo>
                  <a:pt x="1579225" y="0"/>
                </a:lnTo>
                <a:lnTo>
                  <a:pt x="1776413" y="0"/>
                </a:lnTo>
                <a:lnTo>
                  <a:pt x="1989369" y="0"/>
                </a:lnTo>
                <a:lnTo>
                  <a:pt x="2218697" y="0"/>
                </a:lnTo>
                <a:lnTo>
                  <a:pt x="2465006" y="0"/>
                </a:lnTo>
                <a:lnTo>
                  <a:pt x="2728901" y="0"/>
                </a:lnTo>
                <a:lnTo>
                  <a:pt x="3010988" y="0"/>
                </a:lnTo>
                <a:lnTo>
                  <a:pt x="3311875" y="0"/>
                </a:lnTo>
                <a:cubicBezTo>
                  <a:pt x="3577584" y="266327"/>
                  <a:pt x="3726254" y="415343"/>
                  <a:pt x="3988800" y="681670"/>
                </a:cubicBezTo>
                <a:lnTo>
                  <a:pt x="3988800" y="685460"/>
                </a:lnTo>
                <a:lnTo>
                  <a:pt x="3988800" y="694461"/>
                </a:lnTo>
                <a:lnTo>
                  <a:pt x="3988800" y="711988"/>
                </a:lnTo>
                <a:lnTo>
                  <a:pt x="3988800" y="740886"/>
                </a:lnTo>
                <a:lnTo>
                  <a:pt x="3988800" y="783995"/>
                </a:lnTo>
                <a:lnTo>
                  <a:pt x="3988800" y="844158"/>
                </a:lnTo>
                <a:lnTo>
                  <a:pt x="3988800" y="924218"/>
                </a:lnTo>
                <a:lnTo>
                  <a:pt x="3988800" y="1027016"/>
                </a:lnTo>
                <a:lnTo>
                  <a:pt x="3988800" y="1155396"/>
                </a:lnTo>
                <a:lnTo>
                  <a:pt x="3988800" y="1230067"/>
                </a:lnTo>
                <a:lnTo>
                  <a:pt x="3988800" y="1312199"/>
                </a:lnTo>
                <a:lnTo>
                  <a:pt x="3988800" y="1402148"/>
                </a:lnTo>
                <a:lnTo>
                  <a:pt x="3988800" y="1500268"/>
                </a:lnTo>
                <a:lnTo>
                  <a:pt x="3988800" y="1606916"/>
                </a:lnTo>
                <a:lnTo>
                  <a:pt x="3988800" y="1722446"/>
                </a:lnTo>
                <a:lnTo>
                  <a:pt x="3988800" y="1847213"/>
                </a:lnTo>
                <a:lnTo>
                  <a:pt x="3988800" y="1981574"/>
                </a:lnTo>
                <a:lnTo>
                  <a:pt x="3988800" y="2125882"/>
                </a:lnTo>
                <a:lnTo>
                  <a:pt x="3988800" y="2280495"/>
                </a:lnTo>
                <a:lnTo>
                  <a:pt x="3988800" y="2445766"/>
                </a:lnTo>
                <a:lnTo>
                  <a:pt x="3988800" y="2620800"/>
                </a:lnTo>
                <a:lnTo>
                  <a:pt x="2122510" y="2620800"/>
                </a:lnTo>
                <a:lnTo>
                  <a:pt x="2122510" y="2619425"/>
                </a:lnTo>
                <a:cubicBezTo>
                  <a:pt x="2122510" y="2601046"/>
                  <a:pt x="2122510" y="2454011"/>
                  <a:pt x="2122510" y="1277735"/>
                </a:cubicBezTo>
                <a:cubicBezTo>
                  <a:pt x="2122510" y="1277735"/>
                  <a:pt x="2122510" y="1277735"/>
                  <a:pt x="765495" y="1277735"/>
                </a:cubicBezTo>
                <a:cubicBezTo>
                  <a:pt x="765495" y="1277735"/>
                  <a:pt x="765495" y="1277735"/>
                  <a:pt x="765495" y="2499919"/>
                </a:cubicBezTo>
                <a:lnTo>
                  <a:pt x="765495" y="2620800"/>
                </a:lnTo>
                <a:lnTo>
                  <a:pt x="0" y="2620800"/>
                </a:lnTo>
                <a:lnTo>
                  <a:pt x="0" y="2616930"/>
                </a:lnTo>
                <a:lnTo>
                  <a:pt x="0" y="2604767"/>
                </a:lnTo>
                <a:lnTo>
                  <a:pt x="0" y="2581081"/>
                </a:lnTo>
                <a:lnTo>
                  <a:pt x="0" y="2542032"/>
                </a:lnTo>
                <a:lnTo>
                  <a:pt x="0" y="2483779"/>
                </a:lnTo>
                <a:lnTo>
                  <a:pt x="0" y="2402480"/>
                </a:lnTo>
                <a:lnTo>
                  <a:pt x="0" y="2351988"/>
                </a:lnTo>
                <a:lnTo>
                  <a:pt x="0" y="2294295"/>
                </a:lnTo>
                <a:lnTo>
                  <a:pt x="0" y="2228919"/>
                </a:lnTo>
                <a:lnTo>
                  <a:pt x="0" y="2155382"/>
                </a:lnTo>
                <a:lnTo>
                  <a:pt x="0" y="2073203"/>
                </a:lnTo>
                <a:lnTo>
                  <a:pt x="0" y="1981902"/>
                </a:lnTo>
                <a:lnTo>
                  <a:pt x="0" y="1880998"/>
                </a:lnTo>
                <a:lnTo>
                  <a:pt x="0" y="1770012"/>
                </a:lnTo>
                <a:lnTo>
                  <a:pt x="0" y="1648464"/>
                </a:lnTo>
                <a:lnTo>
                  <a:pt x="0" y="1515873"/>
                </a:lnTo>
                <a:lnTo>
                  <a:pt x="0" y="1371760"/>
                </a:lnTo>
                <a:lnTo>
                  <a:pt x="0" y="1215643"/>
                </a:lnTo>
                <a:lnTo>
                  <a:pt x="0" y="1047044"/>
                </a:lnTo>
                <a:lnTo>
                  <a:pt x="0" y="865482"/>
                </a:lnTo>
                <a:lnTo>
                  <a:pt x="0" y="670476"/>
                </a:lnTo>
                <a:lnTo>
                  <a:pt x="0" y="461548"/>
                </a:lnTo>
                <a:lnTo>
                  <a:pt x="0" y="238216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4204009" y="0"/>
            <a:ext cx="2448000" cy="1327939"/>
          </a:xfrm>
          <a:custGeom>
            <a:avLst/>
            <a:gdLst/>
            <a:ahLst/>
            <a:cxnLst/>
            <a:rect l="l" t="t" r="r" b="b"/>
            <a:pathLst>
              <a:path w="2448000" h="1327939" extrusionOk="0">
                <a:moveTo>
                  <a:pt x="0" y="0"/>
                </a:moveTo>
                <a:lnTo>
                  <a:pt x="2448000" y="0"/>
                </a:lnTo>
                <a:lnTo>
                  <a:pt x="2448000" y="1327939"/>
                </a:lnTo>
                <a:lnTo>
                  <a:pt x="1796441" y="1327939"/>
                </a:lnTo>
                <a:lnTo>
                  <a:pt x="898221" y="262175"/>
                </a:lnTo>
                <a:lnTo>
                  <a:pt x="898221" y="1327939"/>
                </a:lnTo>
                <a:lnTo>
                  <a:pt x="0" y="1327939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billederne udskiftes. 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lede og tekst">
  <p:cSld name="Billede og teks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870893" y="1964224"/>
            <a:ext cx="4472585" cy="7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orbel"/>
              <a:buNone/>
              <a:defRPr sz="25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1"/>
          </p:nvPr>
        </p:nvSpPr>
        <p:spPr>
          <a:xfrm>
            <a:off x="6870894" y="2840798"/>
            <a:ext cx="4472585" cy="322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billedet udskiftes. </a:t>
            </a:r>
            <a:endParaRPr/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208799" y="208799"/>
            <a:ext cx="6444000" cy="644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80000" tIns="18000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9164" y="398179"/>
            <a:ext cx="1051199" cy="14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side, rødt logo">
  <p:cSld name="Citatside, rødt log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18000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ctrTitle"/>
          </p:nvPr>
        </p:nvSpPr>
        <p:spPr>
          <a:xfrm>
            <a:off x="5535750" y="1535759"/>
            <a:ext cx="3779700" cy="37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180000" rIns="216000" bIns="252000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rbel"/>
              <a:buNone/>
              <a:defRPr sz="18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5535450" y="4337264"/>
            <a:ext cx="3780000" cy="8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612000" bIns="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3"/>
          </p:nvPr>
        </p:nvSpPr>
        <p:spPr>
          <a:xfrm>
            <a:off x="208800" y="4204800"/>
            <a:ext cx="244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billede/graﬁk udskiftes. Tekstboksen kan ﬂyttes rund ift. billedet, vælg boksen og al teksten i boksen. Farven på tekst og tekstboks kan ændres til hvid/rød/grå.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4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1765941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1964594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12163247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side, hvidt logo">
  <p:cSld name="Citatside, hvidt log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18000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ctrTitle"/>
          </p:nvPr>
        </p:nvSpPr>
        <p:spPr>
          <a:xfrm>
            <a:off x="5535750" y="1535759"/>
            <a:ext cx="3779700" cy="37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180000" rIns="216000" bIns="252000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rbel"/>
              <a:buNone/>
              <a:defRPr sz="18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5535450" y="4337264"/>
            <a:ext cx="3780000" cy="8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612000" bIns="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3"/>
          </p:nvPr>
        </p:nvSpPr>
        <p:spPr>
          <a:xfrm>
            <a:off x="208800" y="4204800"/>
            <a:ext cx="244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billede/graﬁk udskiftes. Tekstboksen kan ﬂyttes rund ift. billedet, vælg boksen og al teksten i boksen. Farven på tekst og tekstboks kan ændres til hvid/rød/grå.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4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65941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11964594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2163247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gur side">
  <p:cSld name="Figur s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6" name="Google Shape;166;p18"/>
          <p:cNvSpPr>
            <a:spLocks noGrp="1"/>
          </p:cNvSpPr>
          <p:nvPr>
            <p:ph type="body" idx="1"/>
          </p:nvPr>
        </p:nvSpPr>
        <p:spPr>
          <a:xfrm>
            <a:off x="778302" y="2291246"/>
            <a:ext cx="1692000" cy="169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>
            <a:spLocks noGrp="1"/>
          </p:cNvSpPr>
          <p:nvPr>
            <p:ph type="body" idx="2"/>
          </p:nvPr>
        </p:nvSpPr>
        <p:spPr>
          <a:xfrm>
            <a:off x="1433151" y="4172818"/>
            <a:ext cx="2052000" cy="20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Noto Sans Symbols"/>
              <a:buNone/>
              <a:defRPr sz="2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body" idx="3"/>
          </p:nvPr>
        </p:nvSpPr>
        <p:spPr>
          <a:xfrm>
            <a:off x="4019590" y="2242546"/>
            <a:ext cx="792000" cy="7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10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>
            <a:spLocks noGrp="1"/>
          </p:cNvSpPr>
          <p:nvPr>
            <p:ph type="body" idx="4"/>
          </p:nvPr>
        </p:nvSpPr>
        <p:spPr>
          <a:xfrm>
            <a:off x="8016602" y="2556892"/>
            <a:ext cx="864000" cy="86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10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>
            <a:spLocks noGrp="1"/>
          </p:cNvSpPr>
          <p:nvPr>
            <p:ph type="body" idx="5"/>
          </p:nvPr>
        </p:nvSpPr>
        <p:spPr>
          <a:xfrm>
            <a:off x="3191930" y="3201621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>
            <a:spLocks noGrp="1"/>
          </p:cNvSpPr>
          <p:nvPr>
            <p:ph type="body" idx="6"/>
          </p:nvPr>
        </p:nvSpPr>
        <p:spPr>
          <a:xfrm>
            <a:off x="3868437" y="4717664"/>
            <a:ext cx="1368000" cy="13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>
            <a:spLocks noGrp="1"/>
          </p:cNvSpPr>
          <p:nvPr>
            <p:ph type="body" idx="7"/>
          </p:nvPr>
        </p:nvSpPr>
        <p:spPr>
          <a:xfrm>
            <a:off x="7322277" y="4956214"/>
            <a:ext cx="1224000" cy="122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>
            <a:spLocks noGrp="1"/>
          </p:cNvSpPr>
          <p:nvPr>
            <p:ph type="body" idx="8"/>
          </p:nvPr>
        </p:nvSpPr>
        <p:spPr>
          <a:xfrm>
            <a:off x="8948274" y="4637060"/>
            <a:ext cx="1440000" cy="14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body" idx="9"/>
          </p:nvPr>
        </p:nvSpPr>
        <p:spPr>
          <a:xfrm>
            <a:off x="4921558" y="2424588"/>
            <a:ext cx="2808000" cy="28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Noto Sans Symbols"/>
              <a:buNone/>
              <a:defRPr sz="32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>
            <a:spLocks noGrp="1"/>
          </p:cNvSpPr>
          <p:nvPr>
            <p:ph type="body" idx="13"/>
          </p:nvPr>
        </p:nvSpPr>
        <p:spPr>
          <a:xfrm>
            <a:off x="9248544" y="2288628"/>
            <a:ext cx="2124000" cy="212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Noto Sans Symbols"/>
              <a:buNone/>
              <a:defRPr sz="2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 og logo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logo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g indhold">
  <p:cSld name="Titel og indhol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7776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2"/>
          </p:nvPr>
        </p:nvSpPr>
        <p:spPr>
          <a:xfrm>
            <a:off x="10864800" y="4204800"/>
            <a:ext cx="1116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man indsætte graﬁkelementer til højre for teksten.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gerguide">
  <p:cSld name="Brugergu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1539875" y="539750"/>
            <a:ext cx="11109325" cy="6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Brugerguide - Slet før anvendelse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1539879" y="1833789"/>
            <a:ext cx="2280360" cy="432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tekst typografier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TAB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frem i tekst-niveauer. 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derefter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skifte fra et niveau til et næste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tilbage i tekst-niveauer,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SHIFT+TAB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Alternativt kan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Forøg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Formindsk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listeniveau bruges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layouts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menupunktet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Nyt Slide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indsætte nyt slide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dit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nuværende layout til et alternativt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 slide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nulstille placering, størrelse og formatering af pladsholdere til layoutets oprindelige design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561942" y="1833789"/>
            <a:ext cx="2160798" cy="250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På slides med billedpladsholder,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ikonet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billedets fokus/størrelse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Ønsker du at skalere billedet, så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-knappen nede, mens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trækker i billedets hjørner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Hvis du sletter billedet og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indsætter et nyt, kan billedet lægge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 foran tekst og grafik. Hvis dette sker, højreklik på billedet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Placer bagest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9290830" y="1815926"/>
            <a:ext cx="2358243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justere sidenummerering, </a:t>
            </a:r>
            <a:b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 og sidefod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Gør dette som det sidste i din præsentation, så det slår igennem på alle slides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Sidehoved og Sidefod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(indtast evt. tekst i sidefod)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 på alle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hvis det kun skal være på et enkelt slide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se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 sæt hak ved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Alt + F9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hurtig visning af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0676" y="2877130"/>
            <a:ext cx="549328" cy="28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l="2930" r="60887"/>
          <a:stretch/>
        </p:blipFill>
        <p:spPr>
          <a:xfrm>
            <a:off x="3714595" y="3538594"/>
            <a:ext cx="363713" cy="64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l="36944" r="2271" b="69429"/>
          <a:stretch/>
        </p:blipFill>
        <p:spPr>
          <a:xfrm>
            <a:off x="3730060" y="4208198"/>
            <a:ext cx="593368" cy="19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2763" y="5318642"/>
            <a:ext cx="547241" cy="19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9164" y="2075087"/>
            <a:ext cx="262151" cy="25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9796" y="2748409"/>
            <a:ext cx="337400" cy="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7501" y="3242399"/>
            <a:ext cx="359695" cy="33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mt" type="tx">
  <p:cSld name="TITLE_AND_BODY">
    <p:bg>
      <p:bgPr>
        <a:gradFill>
          <a:gsLst>
            <a:gs pos="0">
              <a:srgbClr val="FEFEFE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mt 1">
  <p:cSld name="TITLE_AND_BODY_1">
    <p:bg>
      <p:bgPr>
        <a:gradFill>
          <a:gsLst>
            <a:gs pos="0">
              <a:srgbClr val="FEFEFE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5" tIns="60925" rIns="6092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mt 2">
  <p:cSld name="TITLE_AND_BODY_2">
    <p:bg>
      <p:bgPr>
        <a:gradFill>
          <a:gsLst>
            <a:gs pos="0">
              <a:srgbClr val="FEFEFE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5" tIns="60925" rIns="6092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3 pr. ark">
  <p:cSld name="Foto - 3 pr. ar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10416114" y="5870576"/>
            <a:ext cx="556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&amp; punkter">
  <p:cSld name="Titel &amp; punkter"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2157412" y="1768077"/>
            <a:ext cx="7877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 Light"/>
              <a:buNone/>
              <a:defRPr sz="65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2157412" y="2411015"/>
            <a:ext cx="78774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noAutofit/>
          </a:bodyPr>
          <a:lstStyle>
            <a:lvl1pPr marL="457200" lvl="0" indent="-368300" algn="l" rtl="0">
              <a:spcBef>
                <a:spcPts val="5100"/>
              </a:spcBef>
              <a:spcAft>
                <a:spcPts val="0"/>
              </a:spcAft>
              <a:buSzPts val="2200"/>
              <a:buChar char="◼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55600" algn="l" rtl="0">
              <a:spcBef>
                <a:spcPts val="5100"/>
              </a:spcBef>
              <a:spcAft>
                <a:spcPts val="0"/>
              </a:spcAft>
              <a:buSzPts val="2000"/>
              <a:buChar char="◼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spcBef>
                <a:spcPts val="5100"/>
              </a:spcBef>
              <a:spcAft>
                <a:spcPts val="0"/>
              </a:spcAft>
              <a:buSzPts val="1700"/>
              <a:buChar char="◼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23850" algn="l" rtl="0">
              <a:spcBef>
                <a:spcPts val="5100"/>
              </a:spcBef>
              <a:spcAft>
                <a:spcPts val="0"/>
              </a:spcAft>
              <a:buSzPts val="1500"/>
              <a:buChar char="◼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23850" algn="l" rtl="0">
              <a:spcBef>
                <a:spcPts val="5100"/>
              </a:spcBef>
              <a:spcAft>
                <a:spcPts val="0"/>
              </a:spcAft>
              <a:buSzPts val="1500"/>
              <a:buChar char="◼"/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◼"/>
              <a:defRPr/>
            </a:lvl6pPr>
            <a:lvl7pPr marL="3200400" lvl="6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◼"/>
              <a:defRPr/>
            </a:lvl7pPr>
            <a:lvl8pPr marL="3657600" lvl="7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◼"/>
              <a:defRPr/>
            </a:lvl8pPr>
            <a:lvl9pPr marL="4114800" lvl="8" indent="-323850" algn="l" rtl="0">
              <a:spcBef>
                <a:spcPts val="1200"/>
              </a:spcBef>
              <a:spcAft>
                <a:spcPts val="1200"/>
              </a:spcAft>
              <a:buSzPts val="1500"/>
              <a:buChar char="◼"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5975937" y="5179219"/>
            <a:ext cx="235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slide (B)">
  <p:cSld name="Titel slide (B)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ctrTitle"/>
          </p:nvPr>
        </p:nvSpPr>
        <p:spPr>
          <a:xfrm>
            <a:off x="756878" y="624469"/>
            <a:ext cx="7227922" cy="197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sz="4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55999" y="2810109"/>
            <a:ext cx="7228801" cy="109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​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2"/>
          </p:nvPr>
        </p:nvSpPr>
        <p:spPr>
          <a:xfrm>
            <a:off x="755650" y="5510785"/>
            <a:ext cx="4563482" cy="39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3"/>
          </p:nvPr>
        </p:nvSpPr>
        <p:spPr>
          <a:xfrm>
            <a:off x="6862642" y="4204800"/>
            <a:ext cx="1116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4"/>
          </p:nvPr>
        </p:nvSpPr>
        <p:spPr>
          <a:xfrm>
            <a:off x="8199472" y="2872800"/>
            <a:ext cx="244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5532784" y="5539239"/>
            <a:ext cx="2448000" cy="1327939"/>
          </a:xfrm>
          <a:custGeom>
            <a:avLst/>
            <a:gdLst/>
            <a:ahLst/>
            <a:cxnLst/>
            <a:rect l="l" t="t" r="r" b="b"/>
            <a:pathLst>
              <a:path w="2448000" h="1327939" extrusionOk="0">
                <a:moveTo>
                  <a:pt x="327035" y="0"/>
                </a:moveTo>
                <a:lnTo>
                  <a:pt x="331178" y="0"/>
                </a:lnTo>
                <a:lnTo>
                  <a:pt x="360175" y="0"/>
                </a:lnTo>
                <a:lnTo>
                  <a:pt x="391762" y="0"/>
                </a:lnTo>
                <a:lnTo>
                  <a:pt x="438883" y="0"/>
                </a:lnTo>
                <a:lnTo>
                  <a:pt x="504645" y="0"/>
                </a:lnTo>
                <a:lnTo>
                  <a:pt x="592156" y="0"/>
                </a:lnTo>
                <a:lnTo>
                  <a:pt x="704521" y="0"/>
                </a:lnTo>
                <a:lnTo>
                  <a:pt x="844849" y="0"/>
                </a:lnTo>
                <a:lnTo>
                  <a:pt x="1016245" y="0"/>
                </a:lnTo>
                <a:lnTo>
                  <a:pt x="1221817" y="0"/>
                </a:lnTo>
                <a:lnTo>
                  <a:pt x="1464672" y="0"/>
                </a:lnTo>
                <a:lnTo>
                  <a:pt x="1747916" y="0"/>
                </a:lnTo>
                <a:lnTo>
                  <a:pt x="2074656" y="0"/>
                </a:lnTo>
                <a:lnTo>
                  <a:pt x="2448000" y="0"/>
                </a:lnTo>
                <a:lnTo>
                  <a:pt x="2448000" y="1203"/>
                </a:lnTo>
                <a:lnTo>
                  <a:pt x="2448000" y="9626"/>
                </a:lnTo>
                <a:lnTo>
                  <a:pt x="2448000" y="32489"/>
                </a:lnTo>
                <a:lnTo>
                  <a:pt x="2448000" y="77011"/>
                </a:lnTo>
                <a:lnTo>
                  <a:pt x="2448000" y="109650"/>
                </a:lnTo>
                <a:lnTo>
                  <a:pt x="2448000" y="150412"/>
                </a:lnTo>
                <a:lnTo>
                  <a:pt x="2448000" y="200198"/>
                </a:lnTo>
                <a:lnTo>
                  <a:pt x="2448000" y="259912"/>
                </a:lnTo>
                <a:lnTo>
                  <a:pt x="2448000" y="330455"/>
                </a:lnTo>
                <a:lnTo>
                  <a:pt x="2448000" y="412730"/>
                </a:lnTo>
                <a:lnTo>
                  <a:pt x="2448000" y="507640"/>
                </a:lnTo>
                <a:lnTo>
                  <a:pt x="2448000" y="616087"/>
                </a:lnTo>
                <a:cubicBezTo>
                  <a:pt x="2448000" y="616087"/>
                  <a:pt x="2448000" y="616087"/>
                  <a:pt x="898553" y="616087"/>
                </a:cubicBezTo>
                <a:cubicBezTo>
                  <a:pt x="898553" y="616087"/>
                  <a:pt x="898553" y="616087"/>
                  <a:pt x="898553" y="922535"/>
                </a:cubicBezTo>
                <a:cubicBezTo>
                  <a:pt x="898553" y="922535"/>
                  <a:pt x="898553" y="922535"/>
                  <a:pt x="2120965" y="922535"/>
                </a:cubicBezTo>
                <a:cubicBezTo>
                  <a:pt x="2251144" y="1050221"/>
                  <a:pt x="2320996" y="1123641"/>
                  <a:pt x="2448000" y="1251327"/>
                </a:cubicBezTo>
                <a:lnTo>
                  <a:pt x="2448000" y="1252524"/>
                </a:lnTo>
                <a:lnTo>
                  <a:pt x="2448000" y="1260904"/>
                </a:lnTo>
                <a:lnTo>
                  <a:pt x="2448000" y="1283648"/>
                </a:lnTo>
                <a:lnTo>
                  <a:pt x="2448000" y="1327939"/>
                </a:lnTo>
                <a:lnTo>
                  <a:pt x="117479" y="1327939"/>
                </a:lnTo>
                <a:cubicBezTo>
                  <a:pt x="82553" y="1292825"/>
                  <a:pt x="44452" y="1254519"/>
                  <a:pt x="0" y="1209829"/>
                </a:cubicBezTo>
                <a:lnTo>
                  <a:pt x="0" y="1208108"/>
                </a:lnTo>
                <a:lnTo>
                  <a:pt x="0" y="1196063"/>
                </a:lnTo>
                <a:lnTo>
                  <a:pt x="0" y="1182942"/>
                </a:lnTo>
                <a:lnTo>
                  <a:pt x="0" y="1163368"/>
                </a:lnTo>
                <a:lnTo>
                  <a:pt x="0" y="1136051"/>
                </a:lnTo>
                <a:lnTo>
                  <a:pt x="0" y="1099699"/>
                </a:lnTo>
                <a:lnTo>
                  <a:pt x="0" y="1053023"/>
                </a:lnTo>
                <a:lnTo>
                  <a:pt x="0" y="994732"/>
                </a:lnTo>
                <a:lnTo>
                  <a:pt x="0" y="923535"/>
                </a:lnTo>
                <a:lnTo>
                  <a:pt x="0" y="838142"/>
                </a:lnTo>
                <a:lnTo>
                  <a:pt x="0" y="737261"/>
                </a:lnTo>
                <a:lnTo>
                  <a:pt x="0" y="619604"/>
                </a:lnTo>
                <a:lnTo>
                  <a:pt x="0" y="483877"/>
                </a:lnTo>
                <a:lnTo>
                  <a:pt x="0" y="328793"/>
                </a:lnTo>
                <a:cubicBezTo>
                  <a:pt x="127004" y="201106"/>
                  <a:pt x="200031" y="127687"/>
                  <a:pt x="3270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0867499" y="2880000"/>
            <a:ext cx="1324800" cy="2440800"/>
          </a:xfrm>
          <a:custGeom>
            <a:avLst/>
            <a:gdLst/>
            <a:ahLst/>
            <a:cxnLst/>
            <a:rect l="l" t="t" r="r" b="b"/>
            <a:pathLst>
              <a:path w="1324800" h="2440800" extrusionOk="0">
                <a:moveTo>
                  <a:pt x="326446" y="0"/>
                </a:moveTo>
                <a:lnTo>
                  <a:pt x="328396" y="0"/>
                </a:lnTo>
                <a:lnTo>
                  <a:pt x="342046" y="0"/>
                </a:lnTo>
                <a:lnTo>
                  <a:pt x="356914" y="0"/>
                </a:lnTo>
                <a:lnTo>
                  <a:pt x="379094" y="0"/>
                </a:lnTo>
                <a:lnTo>
                  <a:pt x="410049" y="0"/>
                </a:lnTo>
                <a:lnTo>
                  <a:pt x="451241" y="0"/>
                </a:lnTo>
                <a:lnTo>
                  <a:pt x="504132" y="0"/>
                </a:lnTo>
                <a:lnTo>
                  <a:pt x="570185" y="0"/>
                </a:lnTo>
                <a:lnTo>
                  <a:pt x="650863" y="0"/>
                </a:lnTo>
                <a:lnTo>
                  <a:pt x="747627" y="0"/>
                </a:lnTo>
                <a:lnTo>
                  <a:pt x="861940" y="0"/>
                </a:lnTo>
                <a:lnTo>
                  <a:pt x="995265" y="0"/>
                </a:lnTo>
                <a:lnTo>
                  <a:pt x="1149064" y="0"/>
                </a:lnTo>
                <a:lnTo>
                  <a:pt x="1324800" y="0"/>
                </a:lnTo>
                <a:lnTo>
                  <a:pt x="1324800" y="1192"/>
                </a:lnTo>
                <a:lnTo>
                  <a:pt x="1324800" y="9536"/>
                </a:lnTo>
                <a:lnTo>
                  <a:pt x="1324800" y="32183"/>
                </a:lnTo>
                <a:lnTo>
                  <a:pt x="1324800" y="76286"/>
                </a:lnTo>
                <a:lnTo>
                  <a:pt x="1324800" y="148996"/>
                </a:lnTo>
                <a:lnTo>
                  <a:pt x="1324800" y="257466"/>
                </a:lnTo>
                <a:lnTo>
                  <a:pt x="1324800" y="408846"/>
                </a:lnTo>
                <a:lnTo>
                  <a:pt x="1324800" y="502862"/>
                </a:lnTo>
                <a:lnTo>
                  <a:pt x="1324800" y="610288"/>
                </a:lnTo>
                <a:cubicBezTo>
                  <a:pt x="1324800" y="610288"/>
                  <a:pt x="1324800" y="610288"/>
                  <a:pt x="896934" y="610288"/>
                </a:cubicBezTo>
                <a:cubicBezTo>
                  <a:pt x="896934" y="610288"/>
                  <a:pt x="896934" y="610288"/>
                  <a:pt x="896934" y="1830865"/>
                </a:cubicBezTo>
                <a:cubicBezTo>
                  <a:pt x="896934" y="1830865"/>
                  <a:pt x="896934" y="1830865"/>
                  <a:pt x="1324800" y="1830865"/>
                </a:cubicBezTo>
                <a:lnTo>
                  <a:pt x="1324800" y="2440800"/>
                </a:lnTo>
                <a:lnTo>
                  <a:pt x="326100" y="2440800"/>
                </a:lnTo>
                <a:lnTo>
                  <a:pt x="240229" y="2353355"/>
                </a:lnTo>
                <a:cubicBezTo>
                  <a:pt x="161044" y="2273166"/>
                  <a:pt x="97459" y="2210319"/>
                  <a:pt x="0" y="2115455"/>
                </a:cubicBezTo>
                <a:lnTo>
                  <a:pt x="0" y="2111960"/>
                </a:lnTo>
                <a:lnTo>
                  <a:pt x="0" y="2087490"/>
                </a:lnTo>
                <a:lnTo>
                  <a:pt x="0" y="2060836"/>
                </a:lnTo>
                <a:lnTo>
                  <a:pt x="0" y="2021074"/>
                </a:lnTo>
                <a:lnTo>
                  <a:pt x="0" y="1965581"/>
                </a:lnTo>
                <a:lnTo>
                  <a:pt x="0" y="1891736"/>
                </a:lnTo>
                <a:lnTo>
                  <a:pt x="0" y="1796917"/>
                </a:lnTo>
                <a:lnTo>
                  <a:pt x="0" y="1678503"/>
                </a:lnTo>
                <a:lnTo>
                  <a:pt x="0" y="1533872"/>
                </a:lnTo>
                <a:lnTo>
                  <a:pt x="0" y="1360402"/>
                </a:lnTo>
                <a:lnTo>
                  <a:pt x="0" y="1155471"/>
                </a:lnTo>
                <a:lnTo>
                  <a:pt x="0" y="916458"/>
                </a:lnTo>
                <a:lnTo>
                  <a:pt x="0" y="640741"/>
                </a:lnTo>
                <a:lnTo>
                  <a:pt x="0" y="325698"/>
                </a:lnTo>
                <a:cubicBezTo>
                  <a:pt x="129945" y="199213"/>
                  <a:pt x="199671" y="129647"/>
                  <a:pt x="3264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755649" y="5963881"/>
            <a:ext cx="456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graﬁkken udskiftes. </a:t>
            </a:r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9164" y="398179"/>
            <a:ext cx="1051200" cy="14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7">
          <p15:clr>
            <a:srgbClr val="000000"/>
          </p15:clr>
        </p15:guide>
        <p15:guide id="2" orient="horz" pos="1809">
          <p15:clr>
            <a:srgbClr val="00000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slide, billede, rødt logo">
  <p:cSld name="Titel slide, billede, rødt log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0" rIns="0" bIns="180000" anchor="b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/>
          </p:nvPr>
        </p:nvSpPr>
        <p:spPr>
          <a:xfrm>
            <a:off x="1539875" y="235732"/>
            <a:ext cx="5112000" cy="5115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02400" tIns="216000" rIns="302400" bIns="25200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539875" y="2433866"/>
            <a:ext cx="511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30240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3"/>
          </p:nvPr>
        </p:nvSpPr>
        <p:spPr>
          <a:xfrm>
            <a:off x="1539876" y="4387554"/>
            <a:ext cx="4437178" cy="39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0" bIns="0" anchor="b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4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Tekstboksen kan ﬂyttes rundt ift. billedet, vælg boksen og al teksten i boksen. Farven på tekst og tekstboks kan ændres til hvid/rød/grå.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dt" idx="10"/>
          </p:nvPr>
        </p:nvSpPr>
        <p:spPr>
          <a:xfrm>
            <a:off x="1539875" y="4840650"/>
            <a:ext cx="4438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9154950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9353603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9552256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slide, billede, hvidt logo">
  <p:cSld name="Titel slide, billede, hvidt log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>
            <a:spLocks noGrp="1"/>
          </p:cNvSpPr>
          <p:nvPr>
            <p:ph type="pic" idx="2"/>
          </p:nvPr>
        </p:nvSpPr>
        <p:spPr>
          <a:xfrm>
            <a:off x="0" y="-1"/>
            <a:ext cx="12193201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44000" tIns="0" rIns="0" bIns="180000" anchor="b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ctrTitle"/>
          </p:nvPr>
        </p:nvSpPr>
        <p:spPr>
          <a:xfrm>
            <a:off x="1539875" y="235732"/>
            <a:ext cx="5112000" cy="5115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02400" tIns="216000" rIns="302400" bIns="25200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ubTitle" idx="1"/>
          </p:nvPr>
        </p:nvSpPr>
        <p:spPr>
          <a:xfrm>
            <a:off x="1539875" y="2433866"/>
            <a:ext cx="511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30240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3"/>
          </p:nvPr>
        </p:nvSpPr>
        <p:spPr>
          <a:xfrm>
            <a:off x="1539876" y="4387554"/>
            <a:ext cx="4437178" cy="39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0" bIns="0" anchor="b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Tekstboksen kan ﬂyttes rundt ift. billedet, vælg boksen og al teksten i boksen. Farven på tekst og tekstboks kan ændres til hvid/rød/grå.</a:t>
            </a: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1539875" y="4840650"/>
            <a:ext cx="4438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10809164" y="398179"/>
            <a:ext cx="1051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  <a:defRPr sz="1800" b="0" i="0" u="none" strike="noStrike" cap="none"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9154950" y="-300028"/>
            <a:ext cx="160500" cy="16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9353603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9552256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1539875" y="1987550"/>
            <a:ext cx="69056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2350197" y="1987550"/>
            <a:ext cx="696525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baggrundsfarven ændres til rød/grå.</a:t>
            </a:r>
            <a:endParaRPr/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9164" y="398179"/>
            <a:ext cx="1051199" cy="148556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/>
          <p:nvPr/>
        </p:nvSpPr>
        <p:spPr>
          <a:xfrm>
            <a:off x="4079074" y="-300028"/>
            <a:ext cx="1605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4277727" y="-300028"/>
            <a:ext cx="1605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dhold og faktaboks">
  <p:cSld name="Titel, indhold og faktabok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7776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9532800" y="2872800"/>
            <a:ext cx="2448000" cy="2451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indhold og ikon, Rød">
  <p:cSld name="Titel, indhold og ikon, Rød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7776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lt2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9532800" y="2872800"/>
            <a:ext cx="244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9" name="Google Shape;89;p9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man indsætte graﬁkelementer til højre for teksten. </a:t>
            </a:r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9164" y="398179"/>
            <a:ext cx="1051199" cy="14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, indhold og billede">
  <p:cSld name="Tekst, indhold og bille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5112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97" name="Google Shape;97;p10"/>
          <p:cNvSpPr>
            <a:spLocks noGrp="1"/>
          </p:cNvSpPr>
          <p:nvPr>
            <p:ph type="pic" idx="2"/>
          </p:nvPr>
        </p:nvSpPr>
        <p:spPr>
          <a:xfrm>
            <a:off x="7346400" y="1989056"/>
            <a:ext cx="4392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/>
          <p:nvPr/>
        </p:nvSpPr>
        <p:spPr>
          <a:xfrm>
            <a:off x="-1" y="-300028"/>
            <a:ext cx="1188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2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Bemærk</a:t>
            </a:r>
            <a:r>
              <a:rPr lang="da-DK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På denne side kan billedet udskiftes.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rbel"/>
              <a:buNone/>
              <a:defRPr sz="3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7776000" cy="411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147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1469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1470" algn="l" rtl="0">
              <a:lnSpc>
                <a:spcPct val="10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1470" algn="l" rtl="0">
              <a:lnSpc>
                <a:spcPct val="101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620"/>
              <a:buFont typeface="Noto Sans Symbols"/>
              <a:buChar char="◼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92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0809164" y="398179"/>
            <a:ext cx="1051200" cy="14855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76">
          <p15:clr>
            <a:srgbClr val="F26B43"/>
          </p15:clr>
        </p15:guide>
        <p15:guide id="2" pos="5868">
          <p15:clr>
            <a:srgbClr val="F26B43"/>
          </p15:clr>
        </p15:guide>
        <p15:guide id="3" orient="horz" pos="476">
          <p15:clr>
            <a:srgbClr val="F26B43"/>
          </p15:clr>
        </p15:guide>
        <p15:guide id="4" orient="horz" pos="1065">
          <p15:clr>
            <a:srgbClr val="F26B43"/>
          </p15:clr>
        </p15:guide>
        <p15:guide id="5" pos="970">
          <p15:clr>
            <a:srgbClr val="F26B43"/>
          </p15:clr>
        </p15:guide>
        <p15:guide id="6" orient="horz" pos="1252">
          <p15:clr>
            <a:srgbClr val="F26B43"/>
          </p15:clr>
        </p15:guide>
        <p15:guide id="7" orient="horz" pos="3843">
          <p15:clr>
            <a:srgbClr val="F26B43"/>
          </p15:clr>
        </p15:guide>
        <p15:guide id="8" pos="684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kr@pha.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qdLazVMSc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ingenglish.org.uk/article/criteria-identifying-tasks-tb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ereruddannelsesnet.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kortlink.dk/27sda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9XMhMO0FM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9eqrLPGEd7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1.xml"/><Relationship Id="rId5" Type="http://schemas.openxmlformats.org/officeDocument/2006/relationships/image" Target="../media/image37.png"/><Relationship Id="rId4" Type="http://schemas.openxmlformats.org/officeDocument/2006/relationships/hyperlink" Target="https://docs.google.com/presentation/d/16Wcld5VGcLx8BB6QLSa8IypjfBMcEszDXh_TQvaNGCA/edit?disco=AAAALS3nl58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el.pha.dk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gb-5UO2_ulWJXRJgMe8ExXhBXgc2uy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ukr@pha.dk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b6dy1JEkM13Y8uxf_p5_1aJHxRpqfHCxrAUjX8WrM4F7yTA/viewform?usp=sf_link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/>
          </p:nvPr>
        </p:nvSpPr>
        <p:spPr>
          <a:xfrm>
            <a:off x="756878" y="624469"/>
            <a:ext cx="7227922" cy="197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r>
              <a:rPr lang="da-DK" dirty="0"/>
              <a:t>Faglighed og kerneydelse</a:t>
            </a:r>
            <a:endParaRPr dirty="0"/>
          </a:p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r>
              <a:rPr lang="da-DK" dirty="0" err="1"/>
              <a:t>Task-based</a:t>
            </a:r>
            <a:r>
              <a:rPr lang="da-DK"/>
              <a:t> Learning </a:t>
            </a:r>
            <a:endParaRPr/>
          </a:p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>
            <a:off x="756000" y="2810100"/>
            <a:ext cx="44985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None/>
            </a:pPr>
            <a:r>
              <a:rPr lang="da-DK"/>
              <a:t>Mundtlig og skriftlig  kommunikation i 1.-6.kl.</a:t>
            </a:r>
            <a:endParaRPr sz="2400" b="0" i="0" u="none" strike="noStrike" cap="none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2"/>
          </p:nvPr>
        </p:nvSpPr>
        <p:spPr>
          <a:xfrm>
            <a:off x="905750" y="5539260"/>
            <a:ext cx="4563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</a:pPr>
            <a:r>
              <a:rPr lang="da-DK"/>
              <a:t>K</a:t>
            </a:r>
            <a:r>
              <a:rPr lang="da-DK" sz="2000"/>
              <a:t>øge Kommune</a:t>
            </a:r>
            <a:endParaRPr sz="2000" b="0" i="0" u="none" strike="noStrike" cap="none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2" name="Google Shape;212;p27"/>
          <p:cNvSpPr>
            <a:spLocks noGrp="1"/>
          </p:cNvSpPr>
          <p:nvPr>
            <p:ph type="pic" idx="3"/>
          </p:nvPr>
        </p:nvSpPr>
        <p:spPr>
          <a:xfrm>
            <a:off x="5469225" y="5539250"/>
            <a:ext cx="46299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Finn Peter Aarup    </a:t>
            </a:r>
            <a:r>
              <a:rPr lang="da-DK">
                <a:solidFill>
                  <a:srgbClr val="FFFF00"/>
                </a:solidFill>
              </a:rPr>
              <a:t>Absalon fpa</a:t>
            </a:r>
            <a:r>
              <a:rPr lang="da-DK" u="sng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@pha.dk</a:t>
            </a:r>
            <a:endParaRPr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dt" idx="10"/>
          </p:nvPr>
        </p:nvSpPr>
        <p:spPr>
          <a:xfrm>
            <a:off x="722850" y="5081063"/>
            <a:ext cx="45648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/>
              <a:t>Dato 21.01.2021</a:t>
            </a:r>
            <a:endParaRPr sz="20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ftr" idx="11"/>
          </p:nvPr>
        </p:nvSpPr>
        <p:spPr>
          <a:xfrm>
            <a:off x="0" y="70644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469225" y="2598213"/>
            <a:ext cx="4900200" cy="3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a-DK" sz="1100">
                <a:solidFill>
                  <a:schemeClr val="dk1"/>
                </a:solidFill>
              </a:rPr>
              <a:t>     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26" y="2663502"/>
            <a:ext cx="4498499" cy="2998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FE599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1800" b="1">
                <a:solidFill>
                  <a:schemeClr val="dk1"/>
                </a:solidFill>
              </a:rPr>
              <a:t>F</a:t>
            </a:r>
            <a:r>
              <a:rPr lang="da-DK" sz="1900" b="1">
                <a:solidFill>
                  <a:schemeClr val="dk1"/>
                </a:solidFill>
              </a:rPr>
              <a:t>orskning - uddannelsesforskning - design- og aktionsforskning - udvikling af pædagogisk praksis</a:t>
            </a:r>
            <a:endParaRPr sz="19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9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1900" b="1">
                <a:solidFill>
                  <a:schemeClr val="dk1"/>
                </a:solidFill>
              </a:rPr>
              <a:t>Teoretisk ramme om forløbet: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>
                <a:solidFill>
                  <a:schemeClr val="dk1"/>
                </a:solidFill>
              </a:rPr>
              <a:t>Mary Brekke og Tom Tiller: </a:t>
            </a:r>
            <a:r>
              <a:rPr lang="da-DK" sz="1900" b="1" i="1">
                <a:solidFill>
                  <a:schemeClr val="dk1"/>
                </a:solidFill>
              </a:rPr>
              <a:t>Læreren som forsker (2014) – </a:t>
            </a:r>
            <a:r>
              <a:rPr lang="da-DK" sz="1900" b="1">
                <a:solidFill>
                  <a:schemeClr val="dk1"/>
                </a:solidFill>
              </a:rPr>
              <a:t>til brug i mellemrummene, så det hele kvalificeres</a:t>
            </a:r>
            <a:endParaRPr sz="19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 i="1">
                <a:solidFill>
                  <a:schemeClr val="dk1"/>
                </a:solidFill>
              </a:rPr>
              <a:t>Kap. 14 af Kristin Bjørndal</a:t>
            </a:r>
            <a:endParaRPr sz="19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 i="1">
                <a:solidFill>
                  <a:schemeClr val="dk1"/>
                </a:solidFill>
              </a:rPr>
              <a:t>Pædagogisk designforskning – en forskningsstrategi til at fremme bedre undervisning og læring</a:t>
            </a:r>
            <a:endParaRPr sz="19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 i="1">
                <a:solidFill>
                  <a:schemeClr val="dk1"/>
                </a:solidFill>
              </a:rPr>
              <a:t>Designeksperimentets 3 faser</a:t>
            </a:r>
            <a:endParaRPr sz="19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>
                <a:solidFill>
                  <a:schemeClr val="dk1"/>
                </a:solidFill>
              </a:rPr>
              <a:t>Første fase: Forberedelse af designeksperimentet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>
                <a:solidFill>
                  <a:schemeClr val="dk1"/>
                </a:solidFill>
              </a:rPr>
              <a:t>Anden fase: Gennemførelse af designeksperimentet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>
                <a:solidFill>
                  <a:schemeClr val="dk1"/>
                </a:solidFill>
              </a:rPr>
              <a:t>Tredje fase: Retrospektive analyser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 b="1">
                <a:solidFill>
                  <a:schemeClr val="dk1"/>
                </a:solidFill>
              </a:rPr>
              <a:t>Rammesætning og kvalificering af jeres mellemrum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chemeClr val="dk1"/>
                </a:solidFill>
              </a:rPr>
              <a:t>Pædagoisk Indblik - Forskningsoversigt. Aarhus Universitet 2020 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2800">
              <a:solidFill>
                <a:srgbClr val="FFFFFF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Sprogtilegnelsesteori</a:t>
            </a: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Input – </a:t>
            </a:r>
            <a:r>
              <a:rPr lang="da-DK" sz="3000" b="1">
                <a:solidFill>
                  <a:schemeClr val="lt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Stephen Krashen</a:t>
            </a: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interaction – </a:t>
            </a:r>
            <a:r>
              <a:rPr lang="da-DK" sz="3000" b="1">
                <a:solidFill>
                  <a:schemeClr val="lt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Michael Long</a:t>
            </a: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output - Merril Swain</a:t>
            </a: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1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Kilde: </a:t>
            </a:r>
            <a:r>
              <a:rPr lang="da-DK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Daryai-Hansen et al:</a:t>
            </a:r>
            <a:r>
              <a:rPr lang="da-DK" sz="30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Fremmedsprogsdidaktik. Mellem fag og didaktik</a:t>
            </a:r>
            <a:r>
              <a:rPr lang="da-DK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2018 (kap. 4 Hvordan lærer vi sprog af Catherine Watson)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6300">
              <a:solidFill>
                <a:srgbClr val="FFFFFF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400">
              <a:solidFill>
                <a:srgbClr val="FFFFFF"/>
              </a:solidFill>
            </a:endParaRPr>
          </a:p>
        </p:txBody>
      </p:sp>
      <p:pic>
        <p:nvPicPr>
          <p:cNvPr id="301" name="Google Shape;301;p37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Stephen Krashen: comprehensible input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Michael Long: interaction hypothesis, negotiation for meaning (betydningsforhandling), confirmation checks, clarification requests, comprehension checks 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Merrill Swain: pushed output: noticing function, hypothesis function and metalinguistic function  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309" name="Google Shape;309;p3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0" y="0"/>
            <a:ext cx="12192000" cy="66735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 u="sng">
                <a:solidFill>
                  <a:schemeClr val="dk1"/>
                </a:solidFill>
              </a:rPr>
              <a:t>The Information Processing Model</a:t>
            </a:r>
            <a:endParaRPr sz="24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a)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a-DK" sz="2400" b="1" i="1">
                <a:solidFill>
                  <a:schemeClr val="dk1"/>
                </a:solidFill>
              </a:rPr>
              <a:t>the process of understanding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b)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da-DK" sz="2400" b="1" i="1">
                <a:solidFill>
                  <a:schemeClr val="dk1"/>
                </a:solidFill>
              </a:rPr>
              <a:t>process of guessing</a:t>
            </a:r>
            <a:r>
              <a:rPr lang="da-DK" sz="2400" b="1">
                <a:solidFill>
                  <a:schemeClr val="dk1"/>
                </a:solidFill>
              </a:rPr>
              <a:t> </a:t>
            </a:r>
            <a:r>
              <a:rPr lang="da-DK" sz="2400" i="1">
                <a:solidFill>
                  <a:schemeClr val="dk1"/>
                </a:solidFill>
              </a:rPr>
              <a:t>or</a:t>
            </a:r>
            <a:r>
              <a:rPr lang="da-DK" sz="2400" b="1">
                <a:solidFill>
                  <a:schemeClr val="dk1"/>
                </a:solidFill>
              </a:rPr>
              <a:t> </a:t>
            </a:r>
            <a:r>
              <a:rPr lang="da-DK" sz="2400" b="1" i="1">
                <a:solidFill>
                  <a:schemeClr val="dk1"/>
                </a:solidFill>
              </a:rPr>
              <a:t>hypothesis formation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c)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a-DK" sz="2400" b="1" i="1">
                <a:solidFill>
                  <a:schemeClr val="dk1"/>
                </a:solidFill>
              </a:rPr>
              <a:t>receptive hypothesis testing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d)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da-DK" sz="2400" b="1" i="1">
                <a:solidFill>
                  <a:schemeClr val="dk1"/>
                </a:solidFill>
              </a:rPr>
              <a:t>hypothesis formation and hypothesis testing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e)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a-DK" sz="2400" b="1" i="1">
                <a:solidFill>
                  <a:schemeClr val="dk1"/>
                </a:solidFill>
              </a:rPr>
              <a:t>automatization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f)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da-DK" sz="2400" b="1" i="1">
                <a:solidFill>
                  <a:schemeClr val="dk1"/>
                </a:solidFill>
              </a:rPr>
              <a:t>storing / storage in the long-term memory</a:t>
            </a:r>
            <a:endParaRPr sz="24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+ </a:t>
            </a:r>
            <a:r>
              <a:rPr lang="da-DK" sz="2400">
                <a:solidFill>
                  <a:schemeClr val="dk1"/>
                </a:solidFill>
              </a:rPr>
              <a:t>(a combination of the two models)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7" name="Google Shape;317;p3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 u="sng">
                <a:solidFill>
                  <a:schemeClr val="dk1"/>
                </a:solidFill>
              </a:rPr>
              <a:t>The Interactionist Acquisition Model</a:t>
            </a:r>
            <a:endParaRPr sz="24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 u="sng">
                <a:solidFill>
                  <a:schemeClr val="dk1"/>
                </a:solidFill>
              </a:rPr>
              <a:t> </a:t>
            </a:r>
            <a:endParaRPr sz="2400" b="1" u="sng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a)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a-DK" sz="2400" b="1" i="1">
                <a:solidFill>
                  <a:schemeClr val="dk1"/>
                </a:solidFill>
              </a:rPr>
              <a:t>receptive and productive hypothesis testing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b)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da-DK" sz="2400" b="1" i="1">
                <a:solidFill>
                  <a:schemeClr val="dk1"/>
                </a:solidFill>
              </a:rPr>
              <a:t>hypothesis formation and testing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c)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da-DK" sz="2400" b="1" i="1">
                <a:solidFill>
                  <a:schemeClr val="dk1"/>
                </a:solidFill>
              </a:rPr>
              <a:t>interactive clarification of meaning</a:t>
            </a:r>
            <a:endParaRPr sz="2400" b="1" i="1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d)</a:t>
            </a:r>
            <a:r>
              <a:rPr lang="da-DK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da-DK" sz="2400" b="1" i="1">
                <a:solidFill>
                  <a:schemeClr val="dk1"/>
                </a:solidFill>
              </a:rPr>
              <a:t>negotiation of meaning</a:t>
            </a:r>
            <a:endParaRPr sz="24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 u="sng">
                <a:solidFill>
                  <a:schemeClr val="dk1"/>
                </a:solidFill>
              </a:rPr>
              <a:t> </a:t>
            </a:r>
            <a:endParaRPr sz="24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=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>
                <a:solidFill>
                  <a:schemeClr val="dk1"/>
                </a:solidFill>
              </a:rPr>
              <a:t> 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 b="1" u="sng">
                <a:solidFill>
                  <a:schemeClr val="dk1"/>
                </a:solidFill>
              </a:rPr>
              <a:t>The Interactionist Information Processing Model</a:t>
            </a:r>
            <a:endParaRPr sz="2400" b="1" u="sng">
              <a:solidFill>
                <a:schemeClr val="dk1"/>
              </a:solidFill>
            </a:endParaRPr>
          </a:p>
        </p:txBody>
      </p:sp>
      <p:pic>
        <p:nvPicPr>
          <p:cNvPr id="325" name="Google Shape;325;p4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333" name="Google Shape;333;p4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1" name="Google Shape;341;p42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342" name="Google Shape;342;p42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03700" y="297375"/>
            <a:ext cx="11156700" cy="5619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1900"/>
              <a:t> 	</a:t>
            </a:r>
            <a:r>
              <a:rPr lang="da-DK" sz="3600">
                <a:solidFill>
                  <a:srgbClr val="FFFFFF"/>
                </a:solidFill>
              </a:rPr>
              <a:t>Communicative competence: What does it take?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6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600">
                <a:solidFill>
                  <a:srgbClr val="FFFFFF"/>
                </a:solidFill>
              </a:rPr>
              <a:t>How can we make our pupils communicatively competent?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900">
              <a:solidFill>
                <a:srgbClr val="FFFFFF"/>
              </a:solidFill>
            </a:endParaRPr>
          </a:p>
        </p:txBody>
      </p:sp>
      <p:pic>
        <p:nvPicPr>
          <p:cNvPr id="351" name="Google Shape;351;p4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772" y="5308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5172" y="6832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4" descr="A'hva?&#10;&#10;Version2 til jer på reddit.com https://www.youtube.com/watch?v=IOvqthHEeRk &#10;Ideen af /u/DuexFlam" title="Uffe Elbæk vrøvl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910" y="1911938"/>
            <a:ext cx="9014179" cy="460422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/>
        </p:nvSpPr>
        <p:spPr>
          <a:xfrm>
            <a:off x="519328" y="153018"/>
            <a:ext cx="103497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78575" rIns="78575" bIns="7857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200" b="1">
                <a:solidFill>
                  <a:srgbClr val="CF190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KOMMUNIKERE KAN VÆRE SVÆRT…</a:t>
            </a:r>
            <a:endParaRPr sz="5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368" name="Google Shape;368;p4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0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563725" y="1889650"/>
            <a:ext cx="11196600" cy="32778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1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Onboarding og præsentation - kort præsentationsrunde </a:t>
            </a:r>
            <a:endParaRPr sz="4100" b="1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4" name="Google Shape;224;p2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6" name="Google Shape;376;p46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Vocabulary learning - Paul Nation, Birgit Henriksen, Lars Stæhr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TBL - Jane Willis, Michael Pedersen Svendsen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377" name="Google Shape;377;p46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4" name="Google Shape;384;p47"/>
          <p:cNvSpPr/>
          <p:nvPr/>
        </p:nvSpPr>
        <p:spPr>
          <a:xfrm>
            <a:off x="563725" y="297375"/>
            <a:ext cx="11196600" cy="63759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  <a:highlight>
                  <a:srgbClr val="CC0000"/>
                </a:highlight>
              </a:rPr>
              <a:t>The C</a:t>
            </a:r>
            <a:r>
              <a:rPr lang="da-DK" sz="2200">
                <a:solidFill>
                  <a:srgbClr val="FFFFFF"/>
                </a:solidFill>
              </a:rPr>
              <a:t>oncept of Communicative Comptence (the CCC)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</a:rPr>
              <a:t>1) Grammatical competence (fonetik – morfologi – syntaks (ordføjning) – leksis (ord og tale)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</a:rPr>
              <a:t>2) Discourse competence (mundtlig kommunikation – skriftlig kommunikation – genrer – kohæsion (smh i form) – kohærens (smh i betydning) – samtalens faser: åbnings- , kerne- og afslutningsfase – ytringspar: forudpegende og initierende &gt;&lt; bagudpegende og responderende – gambitter)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</a:rPr>
              <a:t>3) Pragmatic competence (talehandlinger) – what, how, when, who? (Larsen-Freeman p. 121 knowing when and how to say what to whom)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</a:rPr>
              <a:t>4) Strategic competence (kommunikaitonsstrategier: parafrase – lån – kodeskift – gestik og mimik – nydannelse – omstrukturering – erstatning – bogstavelig oversættelse – lydlig tilpasning – lydimitation – gætning) (situationsfornemmelse –takt og tone) 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200">
                <a:solidFill>
                  <a:srgbClr val="FFFFFF"/>
                </a:solidFill>
              </a:rPr>
              <a:t>5) Intercultural competence (kulturforståelse)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0" y="-50"/>
            <a:ext cx="12192000" cy="6858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A communicative competence consists of: (all items below apply to both oral and written proficiencies and the competence can be subdived into 5 areas / elements)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1) Grammatical competence (fonetik – morfologi – syntaks (ordføjning) – leksis (ord og tale)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2) Discourse competence (mundtlig kommunikation – skriftlig kommunikation – genrer – kohæsion (smh i form) – kohærens (smh i betydning) – samtalens faser: åbnings- , kerne- og afslutningsfase – ytringspar: forudpegende og initierende &gt;&lt; bagudpegende og responderende – gambitter)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3) Pragmatic competence (talehandlinger) – what, how, when, who? (Larsen-Freeman p. 121 knowing when and how to say what to whom)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4) Strategic competence (kommunikaitonsstrategier: parafrase – lån – kodeskift – gestik og mimik – nydannelse – omstrukturering – erstatning – bogstavelig oversættelse – lydlig tilpasning – lydimitation – gætning) (situationsfornemmelse – takt og tone)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5) Intercultural competence (kulturforståelse)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900">
                <a:solidFill>
                  <a:srgbClr val="FFFFFF"/>
                </a:solidFill>
              </a:rPr>
              <a:t>UVM: Undervisning i andetsprogslæsning og –skrivning, Uddannelsesstyrelsens temahæfteserie nr. 26 – 2001. Uddannelsesstyrelsen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Why has the choice fallen on TBL?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I feel that Task-based language teaching is one approach to language teaching which is compatible with what we know about language learning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399" name="Google Shape;399;p4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100">
                <a:solidFill>
                  <a:srgbClr val="FFFFFF"/>
                </a:solidFill>
              </a:rPr>
              <a:t>Intro til TBL - Who am I </a:t>
            </a:r>
            <a:endParaRPr sz="4100">
              <a:solidFill>
                <a:srgbClr val="FFFFFF"/>
              </a:solidFill>
            </a:endParaRPr>
          </a:p>
        </p:txBody>
      </p:sp>
      <p:pic>
        <p:nvPicPr>
          <p:cNvPr id="407" name="Google Shape;407;p5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497700" y="1349713"/>
            <a:ext cx="11196600" cy="49668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The four Jane Willis texts + their task exercises </a:t>
            </a:r>
            <a:endParaRPr sz="46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The six characteristics </a:t>
            </a:r>
            <a:endParaRPr sz="46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Makkeropgave: 7 min. - Har I erfaringer med den slags opgaver?</a:t>
            </a:r>
            <a:endParaRPr sz="4600">
              <a:solidFill>
                <a:srgbClr val="FFFFFF"/>
              </a:solidFill>
            </a:endParaRPr>
          </a:p>
        </p:txBody>
      </p:sp>
      <p:pic>
        <p:nvPicPr>
          <p:cNvPr id="415" name="Google Shape;415;p5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</a:pPr>
            <a:fld id="{00000000-1234-1234-1234-123412341234}" type="slidenum">
              <a:rPr lang="da-DK"/>
              <a:t>26</a:t>
            </a:fld>
            <a:endParaRPr sz="1400" b="1" dirty="0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800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Hvad er </a:t>
            </a:r>
            <a:r>
              <a:rPr lang="da-DK" sz="4800" dirty="0" err="1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task</a:t>
            </a:r>
            <a:r>
              <a:rPr lang="da-DK" sz="4800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da-DK" sz="4800" dirty="0" err="1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based</a:t>
            </a:r>
            <a:r>
              <a:rPr lang="da-DK" sz="4800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da-DK" sz="4800" dirty="0" err="1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r>
              <a:rPr lang="da-DK" sz="4800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*</a:t>
            </a:r>
            <a:endParaRPr sz="1900" dirty="0"/>
          </a:p>
        </p:txBody>
      </p:sp>
      <p:sp>
        <p:nvSpPr>
          <p:cNvPr id="424" name="Google Shape;424;p52"/>
          <p:cNvSpPr txBox="1"/>
          <p:nvPr/>
        </p:nvSpPr>
        <p:spPr>
          <a:xfrm>
            <a:off x="601325" y="1517625"/>
            <a:ext cx="5640900" cy="35508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Eleverne bliver engagerede og motiverede af opgaven?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Fokus er på betydning?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Der er mål og/eller et resultat?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Succesen afhænger af resultat/produkt?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Det er vigtigt at resultatet/ produktet gøres helt færdigt?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Aktiviteten relaterer til ‘real world activities’?</a:t>
            </a:r>
            <a:endParaRPr sz="2100"/>
          </a:p>
        </p:txBody>
      </p:sp>
      <p:sp>
        <p:nvSpPr>
          <p:cNvPr id="425" name="Google Shape;425;p52"/>
          <p:cNvSpPr txBox="1"/>
          <p:nvPr/>
        </p:nvSpPr>
        <p:spPr>
          <a:xfrm>
            <a:off x="2303800" y="5659013"/>
            <a:ext cx="6433800" cy="88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900">
                <a:latin typeface="Corbel"/>
                <a:ea typeface="Corbel"/>
                <a:cs typeface="Corbel"/>
                <a:sym typeface="Corbel"/>
              </a:rPr>
              <a:t>*Jane Willis </a:t>
            </a:r>
            <a:r>
              <a:rPr lang="da-DK" sz="1600" u="sng">
                <a:solidFill>
                  <a:schemeClr val="hlink"/>
                </a:solidFill>
                <a:hlinkClick r:id="rId3"/>
              </a:rPr>
              <a:t>https://www.teachingenglish.org.uk/article/criteria-identifying-tasks-tbl</a:t>
            </a:r>
            <a:r>
              <a:rPr lang="da-DK" sz="1900">
                <a:latin typeface="Corbel"/>
                <a:ea typeface="Corbel"/>
                <a:cs typeface="Corbel"/>
                <a:sym typeface="Corbel"/>
              </a:rPr>
              <a:t> 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062" y="1517624"/>
            <a:ext cx="5326185" cy="3550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7" name="Google Shape;427;p52" descr="CMYK_CFU_Absal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46397" y="5659013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 descr="CMYK_CFU_Absal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563725" y="1447475"/>
            <a:ext cx="11196600" cy="38166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Task definition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400">
                <a:solidFill>
                  <a:srgbClr val="FFFFFF"/>
                </a:solidFill>
              </a:rPr>
              <a:t>Willis, Jane: </a:t>
            </a:r>
            <a:r>
              <a:rPr lang="da-DK" sz="2400" i="1">
                <a:solidFill>
                  <a:srgbClr val="FFFFFF"/>
                </a:solidFill>
              </a:rPr>
              <a:t>A Framework for Task-Based Learning</a:t>
            </a:r>
            <a:r>
              <a:rPr lang="da-DK" sz="2400">
                <a:solidFill>
                  <a:srgbClr val="FFFFFF"/>
                </a:solidFill>
              </a:rPr>
              <a:t>, Essex: Longman, First Edition 1996, 1999, p. 36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600">
                <a:solidFill>
                  <a:srgbClr val="FFFFFF"/>
                </a:solidFill>
              </a:rPr>
              <a:t>‘A goal-oriented communicative activity with a specific outcome, where the emphasis is on changing meanings not producing specific language forms’ </a:t>
            </a:r>
            <a:endParaRPr sz="2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900">
                <a:solidFill>
                  <a:srgbClr val="FFFFFF"/>
                </a:solidFill>
              </a:rPr>
              <a:t>W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</p:txBody>
      </p:sp>
      <p:pic>
        <p:nvPicPr>
          <p:cNvPr id="436" name="Google Shape;436;p5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28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4" name="Google Shape;444;p54"/>
          <p:cNvSpPr/>
          <p:nvPr/>
        </p:nvSpPr>
        <p:spPr>
          <a:xfrm>
            <a:off x="563725" y="842800"/>
            <a:ext cx="11196600" cy="43491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Jane Willis’ definition of a task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1. Will the activity engage learners’ interest?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2. Is there a primary focus on meaning?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3. Is there a goal or an outcome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4. Is success judged in terms of outcome?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5. Is completion a priority?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6. Does the activity relate to real world activities?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445" name="Google Shape;445;p5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563725" y="0"/>
            <a:ext cx="11196600" cy="56517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TBL’s six characteristics: with reference to Michael Svendsen Pedersen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a) Task-as-work-plan / task-as-process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b) Meaning before form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c) Authentic communication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d) All four major skills: speaking, listening, reading and writing may be included 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e) A task embraces cognitive processes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f) A task has a clear communicative result 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453" name="Google Shape;453;p5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755650" y="1486450"/>
            <a:ext cx="11196600" cy="4034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3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300">
              <a:solidFill>
                <a:srgbClr val="FFFFFF"/>
              </a:solidFill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3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300">
                <a:solidFill>
                  <a:srgbClr val="FFFFFF"/>
                </a:solidFill>
                <a:highlight>
                  <a:srgbClr val="FF0000"/>
                </a:highlight>
              </a:rPr>
              <a:t>Kursets outcome</a:t>
            </a:r>
            <a:endParaRPr sz="33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3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300">
                <a:solidFill>
                  <a:srgbClr val="FFFFFF"/>
                </a:solidFill>
                <a:highlight>
                  <a:srgbClr val="FF0000"/>
                </a:highlight>
              </a:rPr>
              <a:t>Revitalisering af faget - Fagets vidensgrundlag</a:t>
            </a:r>
            <a:endParaRPr sz="33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28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200">
                <a:solidFill>
                  <a:srgbClr val="FFFFFF"/>
                </a:solidFill>
                <a:highlight>
                  <a:srgbClr val="FF0000"/>
                </a:highlight>
              </a:rPr>
              <a:t>Styrkelse af den faglige dialog og refleksion på skolen </a:t>
            </a:r>
            <a:endParaRPr sz="32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100" u="sng">
                <a:solidFill>
                  <a:schemeClr val="hlink"/>
                </a:solidFill>
                <a:hlinkClick r:id="rId3"/>
              </a:rPr>
              <a:t>https://www.laereruddannelsesnet.dk/</a:t>
            </a:r>
            <a:endParaRPr sz="52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1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1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1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32" name="Google Shape;232;p29" descr="CMYK_CFU_Absal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0" name="Google Shape;460;p56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461" name="Google Shape;461;p56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9" name="Google Shape;469;p57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470" name="Google Shape;470;p57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97700" y="683200"/>
            <a:ext cx="11196600" cy="5562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900"/>
          </a:p>
        </p:txBody>
      </p:sp>
      <p:pic>
        <p:nvPicPr>
          <p:cNvPr id="479" name="Google Shape;479;p5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772" y="5308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5172" y="6832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375" y="1138238"/>
            <a:ext cx="6191250" cy="4581525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0" name="Google Shape;490;p59"/>
          <p:cNvSpPr/>
          <p:nvPr/>
        </p:nvSpPr>
        <p:spPr>
          <a:xfrm>
            <a:off x="603700" y="297375"/>
            <a:ext cx="11156700" cy="62466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900"/>
          </a:p>
        </p:txBody>
      </p:sp>
      <p:pic>
        <p:nvPicPr>
          <p:cNvPr id="491" name="Google Shape;491;p5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772" y="5308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5172" y="6832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50" y="957263"/>
            <a:ext cx="6591300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2" name="Google Shape;502;p60"/>
          <p:cNvSpPr/>
          <p:nvPr/>
        </p:nvSpPr>
        <p:spPr>
          <a:xfrm>
            <a:off x="302775" y="617750"/>
            <a:ext cx="11196600" cy="60558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1900"/>
          </a:p>
        </p:txBody>
      </p:sp>
      <p:pic>
        <p:nvPicPr>
          <p:cNvPr id="503" name="Google Shape;503;p6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772" y="5308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5172" y="6832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09" y="0"/>
            <a:ext cx="8015582" cy="6858000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515" name="Google Shape;515;p6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497700" y="193175"/>
            <a:ext cx="11196600" cy="6480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900">
                <a:solidFill>
                  <a:srgbClr val="FFFFFF"/>
                </a:solidFill>
              </a:rPr>
              <a:t>Buzz exercise</a:t>
            </a:r>
            <a:endParaRPr sz="49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What do you think of the Octagon? Useful? Is an adjustment needed? 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Discuss the three layers and their functions - do they contribute to your pupils being communicatively competent?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How would you accommodate form-focused tasks?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7 minutes - prepare a reporting back </a:t>
            </a:r>
            <a:endParaRPr sz="4600">
              <a:solidFill>
                <a:srgbClr val="FFFFFF"/>
              </a:solidFill>
            </a:endParaRPr>
          </a:p>
        </p:txBody>
      </p:sp>
      <p:pic>
        <p:nvPicPr>
          <p:cNvPr id="524" name="Google Shape;524;p62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2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"/>
          <p:cNvSpPr txBox="1">
            <a:spLocks noGrp="1"/>
          </p:cNvSpPr>
          <p:nvPr>
            <p:ph type="title"/>
          </p:nvPr>
        </p:nvSpPr>
        <p:spPr>
          <a:xfrm>
            <a:off x="388800" y="89425"/>
            <a:ext cx="114144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None/>
            </a:pPr>
            <a:r>
              <a:rPr lang="da-DK" sz="2600" b="1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Where are grandma’s teeth??</a:t>
            </a:r>
            <a:r>
              <a:rPr lang="da-DK" sz="26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endParaRPr sz="2600" b="1" i="0" u="none" strike="noStrike" cap="non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1" name="Google Shape;531;p63"/>
          <p:cNvSpPr txBox="1">
            <a:spLocks noGrp="1"/>
          </p:cNvSpPr>
          <p:nvPr>
            <p:ph type="sldNum" idx="12"/>
          </p:nvPr>
        </p:nvSpPr>
        <p:spPr>
          <a:xfrm>
            <a:off x="15124640" y="6528915"/>
            <a:ext cx="526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37</a:t>
            </a:fld>
            <a:endParaRPr/>
          </a:p>
        </p:txBody>
      </p:sp>
      <p:pic>
        <p:nvPicPr>
          <p:cNvPr id="532" name="Google Shape;532;p63"/>
          <p:cNvPicPr preferRelativeResize="0"/>
          <p:nvPr/>
        </p:nvPicPr>
        <p:blipFill rotWithShape="1">
          <a:blip r:embed="rId3">
            <a:alphaModFix/>
          </a:blip>
          <a:srcRect t="15606" b="7286"/>
          <a:stretch/>
        </p:blipFill>
        <p:spPr>
          <a:xfrm>
            <a:off x="627882" y="905695"/>
            <a:ext cx="1380222" cy="12700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3" name="Google Shape;533;p63"/>
          <p:cNvPicPr preferRelativeResize="0"/>
          <p:nvPr/>
        </p:nvPicPr>
        <p:blipFill rotWithShape="1">
          <a:blip r:embed="rId4">
            <a:alphaModFix/>
          </a:blip>
          <a:srcRect l="3343" t="2429" r="2200"/>
          <a:stretch/>
        </p:blipFill>
        <p:spPr>
          <a:xfrm>
            <a:off x="627887" y="2499099"/>
            <a:ext cx="5556314" cy="31707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4" name="Google Shape;534;p63"/>
          <p:cNvSpPr/>
          <p:nvPr/>
        </p:nvSpPr>
        <p:spPr>
          <a:xfrm>
            <a:off x="6941574" y="3421626"/>
            <a:ext cx="4796700" cy="530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27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not under a bed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6941574" y="4356639"/>
            <a:ext cx="4796700" cy="530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27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not in the </a:t>
            </a: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fireplace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6941574" y="5177306"/>
            <a:ext cx="4796700" cy="530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27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not in the </a:t>
            </a:r>
            <a:r>
              <a:rPr lang="da-DK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drawer</a:t>
            </a:r>
            <a:r>
              <a:rPr lang="da-DK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6020" y="4193050"/>
            <a:ext cx="211369" cy="24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67222" y="4013901"/>
            <a:ext cx="221421" cy="25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303778" y="4655492"/>
            <a:ext cx="271138" cy="31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1054" y="1368176"/>
            <a:ext cx="1477815" cy="1477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1" name="Google Shape;541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6400" y="4062207"/>
            <a:ext cx="211369" cy="24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3"/>
          <p:cNvPicPr preferRelativeResize="0"/>
          <p:nvPr/>
        </p:nvPicPr>
        <p:blipFill rotWithShape="1">
          <a:blip r:embed="rId7">
            <a:alphaModFix/>
          </a:blip>
          <a:srcRect l="9209" r="6451"/>
          <a:stretch/>
        </p:blipFill>
        <p:spPr>
          <a:xfrm>
            <a:off x="6740691" y="905700"/>
            <a:ext cx="2206259" cy="1962025"/>
          </a:xfrm>
          <a:prstGeom prst="rect">
            <a:avLst/>
          </a:prstGeom>
          <a:noFill/>
          <a:ln>
            <a:noFill/>
          </a:ln>
          <a:effectLst>
            <a:outerShdw blurRad="114300" dist="6667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38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9" name="Google Shape;549;p64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550" name="Google Shape;550;p6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1122" y="110402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9" name="Google Shape;559;p65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500">
                <a:solidFill>
                  <a:srgbClr val="FFFFFF"/>
                </a:solidFill>
              </a:rPr>
              <a:t>Design pre-task / post-task  </a:t>
            </a:r>
            <a:endParaRPr sz="4500">
              <a:solidFill>
                <a:srgbClr val="FFFFFF"/>
              </a:solidFill>
            </a:endParaRPr>
          </a:p>
        </p:txBody>
      </p:sp>
      <p:pic>
        <p:nvPicPr>
          <p:cNvPr id="560" name="Google Shape;560;p6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 rotWithShape="1">
          <a:blip r:embed="rId4">
            <a:alphaModFix/>
          </a:blip>
          <a:srcRect l="3343" t="2429" r="2200"/>
          <a:stretch/>
        </p:blipFill>
        <p:spPr>
          <a:xfrm>
            <a:off x="8551437" y="1"/>
            <a:ext cx="3217222" cy="1835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3" name="Google Shape;563;p65"/>
          <p:cNvSpPr/>
          <p:nvPr/>
        </p:nvSpPr>
        <p:spPr>
          <a:xfrm>
            <a:off x="3763500" y="2211650"/>
            <a:ext cx="5552100" cy="3537600"/>
          </a:xfrm>
          <a:prstGeom prst="wedgeEllipseCallout">
            <a:avLst>
              <a:gd name="adj1" fmla="val -102787"/>
              <a:gd name="adj2" fmla="val 3380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Forforståelse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Stillads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Intro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Ordforråd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Spørgeteknik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a-DK" sz="3000"/>
              <a:t>Etc.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531250" y="1566725"/>
            <a:ext cx="11229000" cy="39540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1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60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Hovedformålet med projektet er, at lærerne udvikler forløb, afprøver forløb og beskriver. </a:t>
            </a:r>
            <a:r>
              <a:rPr lang="da-DK" sz="260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dem på MinUddannelse. </a:t>
            </a:r>
            <a:endParaRPr sz="4100">
              <a:solidFill>
                <a:srgbClr val="FF0000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80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Absalonlærerne er med til at facilitere de aktive mellemrum. </a:t>
            </a:r>
            <a:endParaRPr sz="2800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80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Hensigten er at fremme en tæt kobling mellem kursus og praksis.</a:t>
            </a:r>
            <a:endParaRPr sz="2800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Efter kurset er håbet, at Køgelærerne ikke blot har reflekteret, men også produceret nye materialer til glæde for Køges lærere og ikke mindst eleverne</a:t>
            </a:r>
            <a:endParaRPr sz="2800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0" name="Google Shape;570;p66"/>
          <p:cNvSpPr/>
          <p:nvPr/>
        </p:nvSpPr>
        <p:spPr>
          <a:xfrm>
            <a:off x="353125" y="297375"/>
            <a:ext cx="117087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500">
                <a:solidFill>
                  <a:srgbClr val="FFFFFF"/>
                </a:solidFill>
              </a:rPr>
              <a:t>Design pre-task til             </a:t>
            </a:r>
            <a:r>
              <a:rPr lang="da-DK" sz="3700">
                <a:solidFill>
                  <a:srgbClr val="FFFFFF"/>
                </a:solidFill>
              </a:rPr>
              <a:t>http://</a:t>
            </a:r>
            <a:r>
              <a:rPr lang="da-DK" sz="2600" b="1">
                <a:solidFill>
                  <a:srgbClr val="FFFFFF"/>
                </a:solidFill>
              </a:rPr>
              <a:t>kortlink.dk/27sda  </a:t>
            </a:r>
            <a:r>
              <a:rPr lang="da-DK" sz="3700" b="1">
                <a:solidFill>
                  <a:srgbClr val="FFFFFF"/>
                </a:solidFill>
              </a:rPr>
              <a:t> </a:t>
            </a:r>
            <a:endParaRPr sz="3700" b="1">
              <a:solidFill>
                <a:srgbClr val="FFFFFF"/>
              </a:solidFill>
            </a:endParaRPr>
          </a:p>
        </p:txBody>
      </p:sp>
      <p:pic>
        <p:nvPicPr>
          <p:cNvPr id="571" name="Google Shape;571;p66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51" y="2195450"/>
            <a:ext cx="10100173" cy="4125427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6"/>
          <p:cNvSpPr/>
          <p:nvPr/>
        </p:nvSpPr>
        <p:spPr>
          <a:xfrm>
            <a:off x="859375" y="3661325"/>
            <a:ext cx="2844900" cy="1960200"/>
          </a:xfrm>
          <a:prstGeom prst="wedgeEllipseCallout">
            <a:avLst>
              <a:gd name="adj1" fmla="val 74360"/>
              <a:gd name="adj2" fmla="val -3683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000"/>
              <a:t>Skriv ind i padletten</a:t>
            </a:r>
            <a:endParaRPr sz="3000"/>
          </a:p>
        </p:txBody>
      </p:sp>
      <p:pic>
        <p:nvPicPr>
          <p:cNvPr id="574" name="Google Shape;574;p66"/>
          <p:cNvPicPr preferRelativeResize="0"/>
          <p:nvPr/>
        </p:nvPicPr>
        <p:blipFill rotWithShape="1">
          <a:blip r:embed="rId5">
            <a:alphaModFix/>
          </a:blip>
          <a:srcRect l="3343" t="2429" r="2200"/>
          <a:stretch/>
        </p:blipFill>
        <p:spPr>
          <a:xfrm>
            <a:off x="5097648" y="188825"/>
            <a:ext cx="1810875" cy="1033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5" name="Google Shape;575;p66"/>
          <p:cNvSpPr txBox="1"/>
          <p:nvPr/>
        </p:nvSpPr>
        <p:spPr>
          <a:xfrm>
            <a:off x="1932875" y="1245225"/>
            <a:ext cx="5371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6" name="Google Shape;576;p66"/>
          <p:cNvSpPr txBox="1"/>
          <p:nvPr/>
        </p:nvSpPr>
        <p:spPr>
          <a:xfrm>
            <a:off x="1505425" y="1338150"/>
            <a:ext cx="49251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7" name="Google Shape;577;p66"/>
          <p:cNvSpPr txBox="1"/>
          <p:nvPr/>
        </p:nvSpPr>
        <p:spPr>
          <a:xfrm>
            <a:off x="7675750" y="1486825"/>
            <a:ext cx="43119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8" name="Google Shape;578;p66"/>
          <p:cNvSpPr txBox="1"/>
          <p:nvPr/>
        </p:nvSpPr>
        <p:spPr>
          <a:xfrm>
            <a:off x="7062450" y="1319550"/>
            <a:ext cx="47208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700" u="sng" dirty="0">
                <a:solidFill>
                  <a:schemeClr val="hlink"/>
                </a:solidFill>
                <a:hlinkClick r:id="rId6"/>
              </a:rPr>
              <a:t>http://</a:t>
            </a:r>
            <a:r>
              <a:rPr lang="da-DK" sz="2600" b="1" u="sng" dirty="0">
                <a:solidFill>
                  <a:schemeClr val="hlink"/>
                </a:solidFill>
                <a:hlinkClick r:id="rId6"/>
              </a:rPr>
              <a:t>kortlink.dk/27sda</a:t>
            </a:r>
            <a:r>
              <a:rPr lang="da-DK" sz="2600" b="1" dirty="0">
                <a:solidFill>
                  <a:srgbClr val="FFFFFF"/>
                </a:solidFill>
              </a:rPr>
              <a:t>   </a:t>
            </a:r>
            <a:r>
              <a:rPr lang="da-DK" sz="3700" b="1" dirty="0">
                <a:solidFill>
                  <a:srgbClr val="FFFFFF"/>
                </a:solidFill>
              </a:rPr>
              <a:t> 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5" name="Google Shape;585;p67"/>
          <p:cNvSpPr/>
          <p:nvPr/>
        </p:nvSpPr>
        <p:spPr>
          <a:xfrm>
            <a:off x="563725" y="297375"/>
            <a:ext cx="11196600" cy="52233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Idé og Opsamling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Idea - Link </a:t>
            </a:r>
            <a:r>
              <a:rPr lang="da-DK" sz="46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 TBL practice exampl</a:t>
            </a:r>
            <a:r>
              <a:rPr lang="da-DK" sz="4600" u="sng">
                <a:solidFill>
                  <a:srgbClr val="FFFFFF"/>
                </a:solidFill>
              </a:rPr>
              <a:t>e</a:t>
            </a:r>
            <a:r>
              <a:rPr lang="da-DK" sz="4600">
                <a:solidFill>
                  <a:srgbClr val="FFFFFF"/>
                </a:solidFill>
              </a:rPr>
              <a:t> 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Summing up - Link </a:t>
            </a:r>
            <a:r>
              <a:rPr lang="da-DK" sz="46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TBL</a:t>
            </a: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600">
              <a:solidFill>
                <a:srgbClr val="FFFFFF"/>
              </a:solidFill>
            </a:endParaRPr>
          </a:p>
        </p:txBody>
      </p:sp>
      <p:pic>
        <p:nvPicPr>
          <p:cNvPr id="586" name="Google Shape;586;p67" descr="CMYK_CFU_Absal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7" descr="CMYK_CFU_Absal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68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200">
                <a:solidFill>
                  <a:srgbClr val="FFFFFF"/>
                </a:solidFill>
              </a:rPr>
              <a:t>Eksempler på tasks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595" name="Google Shape;595;p6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772" y="5308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5172" y="683200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8137" y="1908613"/>
            <a:ext cx="5173525" cy="3880150"/>
          </a:xfrm>
          <a:prstGeom prst="rect">
            <a:avLst/>
          </a:prstGeom>
          <a:noFill/>
          <a:ln>
            <a:noFill/>
          </a:ln>
          <a:effectLst>
            <a:outerShdw blurRad="11430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0" name="Google Shape;6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100" y="1266075"/>
            <a:ext cx="6838275" cy="512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7" name="Google Shape;607;p69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300">
                <a:solidFill>
                  <a:srgbClr val="FFFFFF"/>
                </a:solidFill>
              </a:rPr>
              <a:t>Redidaktisering - transformation til tasks</a:t>
            </a:r>
            <a:endParaRPr sz="4300">
              <a:solidFill>
                <a:srgbClr val="FFFFFF"/>
              </a:solidFill>
            </a:endParaRPr>
          </a:p>
        </p:txBody>
      </p:sp>
      <p:pic>
        <p:nvPicPr>
          <p:cNvPr id="608" name="Google Shape;608;p69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6075"/>
            <a:ext cx="5279690" cy="54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278" y="1039732"/>
            <a:ext cx="5668110" cy="364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/>
          <p:nvPr/>
        </p:nvSpPr>
        <p:spPr>
          <a:xfrm>
            <a:off x="6588825" y="4096975"/>
            <a:ext cx="3294300" cy="2486700"/>
          </a:xfrm>
          <a:prstGeom prst="wedgeEllipseCallout">
            <a:avLst>
              <a:gd name="adj1" fmla="val -96113"/>
              <a:gd name="adj2" fmla="val -121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>
                <a:solidFill>
                  <a:schemeClr val="dk1"/>
                </a:solidFill>
              </a:rPr>
              <a:t>Fælles: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a-DK">
                <a:solidFill>
                  <a:schemeClr val="dk1"/>
                </a:solidFill>
              </a:rPr>
              <a:t>tal om illustrationen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a-DK">
                <a:solidFill>
                  <a:schemeClr val="dk1"/>
                </a:solidFill>
              </a:rPr>
              <a:t>Oplæsning af tekst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a-DK">
                <a:solidFill>
                  <a:schemeClr val="dk1"/>
                </a:solidFill>
              </a:rPr>
              <a:t> oversæt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a-DK">
                <a:solidFill>
                  <a:schemeClr val="dk1"/>
                </a:solidFill>
              </a:rPr>
              <a:t>Gennemgang af mål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8" name="Google Shape;618;p70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Transformation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First choice for fjerde - Workbook p. 15 </a:t>
            </a:r>
            <a:r>
              <a:rPr lang="da-DK" sz="3400" i="1">
                <a:solidFill>
                  <a:srgbClr val="FFFFFF"/>
                </a:solidFill>
              </a:rPr>
              <a:t>American School Bus</a:t>
            </a:r>
            <a:r>
              <a:rPr lang="da-DK" sz="3400">
                <a:solidFill>
                  <a:srgbClr val="FFFFFF"/>
                </a:solidFill>
              </a:rPr>
              <a:t> + Pupils Book pp. 18-20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619" name="Google Shape;619;p7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75" y="858850"/>
            <a:ext cx="8460851" cy="56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2" name="Google Shape;632;p72"/>
          <p:cNvSpPr/>
          <p:nvPr/>
        </p:nvSpPr>
        <p:spPr>
          <a:xfrm>
            <a:off x="563725" y="1566725"/>
            <a:ext cx="11196600" cy="3954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Gå sammen 2 og 2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Kig på et system: transformer nogle af øvelserne til tasks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Fremlæggelse af jeres task med begrundelse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Har I erfaringer med tasks og med task-tranformation - lav evt. en padlet - padlet.com</a:t>
            </a:r>
            <a:endParaRPr sz="3400">
              <a:solidFill>
                <a:srgbClr val="FFFFFF"/>
              </a:solidFill>
            </a:endParaRPr>
          </a:p>
        </p:txBody>
      </p:sp>
      <p:pic>
        <p:nvPicPr>
          <p:cNvPr id="633" name="Google Shape;633;p72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0" name="Google Shape;640;p73"/>
          <p:cNvSpPr/>
          <p:nvPr/>
        </p:nvSpPr>
        <p:spPr>
          <a:xfrm>
            <a:off x="497700" y="1578750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Boost. 4. Klasse – Textbook + Workbook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First Choice for 3. Pupil’s Book + Teacher’s Book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First Choice for 4. Pupil’s Book + Workbook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Pit Stop 3 – Topic Book + Task Book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Thumbs up – engelsk i 2. Klasse 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3000">
                <a:solidFill>
                  <a:srgbClr val="FFFFFF"/>
                </a:solidFill>
              </a:rPr>
              <a:t>Yes we can. My book 1 + 2</a:t>
            </a:r>
            <a:endParaRPr sz="3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5000">
              <a:solidFill>
                <a:srgbClr val="FFFFFF"/>
              </a:solidFill>
            </a:endParaRPr>
          </a:p>
        </p:txBody>
      </p:sp>
      <p:pic>
        <p:nvPicPr>
          <p:cNvPr id="641" name="Google Shape;641;p7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48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8" name="Google Shape;648;p74"/>
          <p:cNvSpPr/>
          <p:nvPr/>
        </p:nvSpPr>
        <p:spPr>
          <a:xfrm>
            <a:off x="563725" y="299425"/>
            <a:ext cx="11196600" cy="5379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Undervisningsdifferentiering</a:t>
            </a:r>
            <a:endParaRPr sz="3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700">
                <a:solidFill>
                  <a:srgbClr val="FFFFFF"/>
                </a:solidFill>
              </a:rPr>
              <a:t>Baltzer, Kristen et al.: </a:t>
            </a:r>
            <a:r>
              <a:rPr lang="da-DK" sz="2700" i="1">
                <a:solidFill>
                  <a:srgbClr val="FFFFFF"/>
                </a:solidFill>
              </a:rPr>
              <a:t>Dygtig, dygtigere, dygtigst – talentudvikling gennem differentieret undervisning</a:t>
            </a:r>
            <a:r>
              <a:rPr lang="da-DK" sz="2700">
                <a:solidFill>
                  <a:srgbClr val="FFFFFF"/>
                </a:solidFill>
              </a:rPr>
              <a:t>, 2014 - s. 91 kap. 5 </a:t>
            </a:r>
            <a:r>
              <a:rPr lang="da-DK" sz="2600" u="sng">
                <a:solidFill>
                  <a:srgbClr val="FFFFFF"/>
                </a:solidFill>
              </a:rPr>
              <a:t>Undervisningsdifferentieringens ABC</a:t>
            </a:r>
            <a:r>
              <a:rPr lang="da-DK" sz="2700">
                <a:solidFill>
                  <a:srgbClr val="FFFFFF"/>
                </a:solidFill>
              </a:rPr>
              <a:t>, s. 111 kap. 6 </a:t>
            </a:r>
            <a:r>
              <a:rPr lang="da-DK" sz="2700" u="sng">
                <a:solidFill>
                  <a:srgbClr val="FFFFFF"/>
                </a:solidFill>
              </a:rPr>
              <a:t>Teamsamarbejde og ABC-undervisningsdifferentiering</a:t>
            </a:r>
            <a:endParaRPr sz="27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600">
                <a:solidFill>
                  <a:srgbClr val="FFFFFF"/>
                </a:solidFill>
              </a:rPr>
              <a:t>Baltzer, Kirsten: </a:t>
            </a:r>
            <a:r>
              <a:rPr lang="da-DK" sz="2600" i="1">
                <a:solidFill>
                  <a:srgbClr val="FFFFFF"/>
                </a:solidFill>
              </a:rPr>
              <a:t>Udfordrende undervisning</a:t>
            </a:r>
            <a:r>
              <a:rPr lang="da-DK" sz="2600">
                <a:solidFill>
                  <a:srgbClr val="FFFFFF"/>
                </a:solidFill>
              </a:rPr>
              <a:t>, 2019 - s. 23 </a:t>
            </a:r>
            <a:r>
              <a:rPr lang="da-DK" sz="2600" u="sng">
                <a:solidFill>
                  <a:srgbClr val="FFFFFF"/>
                </a:solidFill>
              </a:rPr>
              <a:t>ABC-modellen </a:t>
            </a:r>
            <a:endParaRPr sz="2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600">
                <a:solidFill>
                  <a:srgbClr val="FFFFFF"/>
                </a:solidFill>
              </a:rPr>
              <a:t>Nielsen, Ole Ditlev:</a:t>
            </a:r>
            <a:r>
              <a:rPr lang="da-DK" sz="2600" i="1">
                <a:solidFill>
                  <a:srgbClr val="FFFFFF"/>
                </a:solidFill>
              </a:rPr>
              <a:t> Undervisningsdifferentiering. 20 skridt til at møde dine elever</a:t>
            </a:r>
            <a:r>
              <a:rPr lang="da-DK" sz="2600">
                <a:solidFill>
                  <a:srgbClr val="FFFFFF"/>
                </a:solidFill>
              </a:rPr>
              <a:t>, 2015 - s.147 kap. 18 </a:t>
            </a:r>
            <a:r>
              <a:rPr lang="da-DK" sz="2600" u="sng">
                <a:solidFill>
                  <a:srgbClr val="FFFFFF"/>
                </a:solidFill>
              </a:rPr>
              <a:t>Rød, gul og grøn - en efterprøvet metode til differentiering</a:t>
            </a:r>
            <a:endParaRPr sz="2600" u="sng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200" u="sng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649" name="Google Shape;649;p7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897" y="57898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146800" y="244500"/>
            <a:ext cx="11687100" cy="54399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000">
                <a:solidFill>
                  <a:srgbClr val="FFFFFF"/>
                </a:solidFill>
              </a:rPr>
              <a:t>ABC-modellen (Kirsten Batzer)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000">
                <a:solidFill>
                  <a:srgbClr val="FFFFFF"/>
                </a:solidFill>
              </a:rPr>
              <a:t>Skolefaglig viden kan beskrives ud fra fire forskellige vidensområder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lphaLcParenR"/>
            </a:pPr>
            <a:r>
              <a:rPr lang="da-DK" sz="3000">
                <a:solidFill>
                  <a:srgbClr val="FFFFFF"/>
                </a:solidFill>
              </a:rPr>
              <a:t>Det intellektuelle og kognitive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lphaLcParenR"/>
            </a:pPr>
            <a:r>
              <a:rPr lang="da-DK" sz="3000">
                <a:solidFill>
                  <a:srgbClr val="FFFFFF"/>
                </a:solidFill>
              </a:rPr>
              <a:t>Det kommunikative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lphaLcParenR"/>
            </a:pPr>
            <a:r>
              <a:rPr lang="da-DK" sz="3000">
                <a:solidFill>
                  <a:srgbClr val="FFFFFF"/>
                </a:solidFill>
              </a:rPr>
              <a:t>Det metodiske og kreativt skabende 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lphaLcParenR"/>
            </a:pPr>
            <a:r>
              <a:rPr lang="da-DK" sz="3000">
                <a:solidFill>
                  <a:srgbClr val="FFFFFF"/>
                </a:solidFill>
              </a:rPr>
              <a:t>Det personligt motiverende og det sociale </a:t>
            </a: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000">
                <a:solidFill>
                  <a:srgbClr val="FFFFFF"/>
                </a:solidFill>
              </a:rPr>
              <a:t>Områderne inddeles i tre kvalitativt forskellige niveauer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da-DK" sz="3000">
                <a:solidFill>
                  <a:srgbClr val="FFFFFF"/>
                </a:solidFill>
              </a:rPr>
              <a:t>Et grundlæggende/basis niveau (Niveau A) 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da-DK" sz="3000">
                <a:solidFill>
                  <a:srgbClr val="FFFFFF"/>
                </a:solidFill>
              </a:rPr>
              <a:t>Et almindeligt niveau (Niveau B)</a:t>
            </a:r>
            <a:endParaRPr sz="3000">
              <a:solidFill>
                <a:srgbClr val="FFFF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da-DK" sz="3000">
                <a:solidFill>
                  <a:srgbClr val="FFFFFF"/>
                </a:solidFill>
              </a:rPr>
              <a:t>Et ekspertniveau (Niveau C)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657" name="Google Shape;657;p7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1522" y="57898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497700" y="1690700"/>
            <a:ext cx="11196600" cy="33546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800">
                <a:solidFill>
                  <a:srgbClr val="FFFFFF"/>
                </a:solidFill>
              </a:rPr>
              <a:t>Datoer: </a:t>
            </a:r>
            <a:endParaRPr sz="3800">
              <a:solidFill>
                <a:srgbClr val="FFFFFF"/>
              </a:solidFill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AutoNum type="arabicPeriod"/>
            </a:pPr>
            <a:r>
              <a:rPr lang="da-DK" sz="3800">
                <a:solidFill>
                  <a:srgbClr val="FFFFFF"/>
                </a:solidFill>
              </a:rPr>
              <a:t>gang 21. januar 2021 uge 3</a:t>
            </a:r>
            <a:endParaRPr sz="3800">
              <a:solidFill>
                <a:srgbClr val="FFFFFF"/>
              </a:solidFill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AutoNum type="arabicPeriod"/>
            </a:pPr>
            <a:r>
              <a:rPr lang="da-DK" sz="3800">
                <a:solidFill>
                  <a:srgbClr val="FFFFFF"/>
                </a:solidFill>
              </a:rPr>
              <a:t>gang  9. marts 2021 uge 10 </a:t>
            </a:r>
            <a:endParaRPr sz="3800">
              <a:solidFill>
                <a:srgbClr val="FFFFFF"/>
              </a:solidFill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AutoNum type="arabicPeriod"/>
            </a:pPr>
            <a:r>
              <a:rPr lang="da-DK" sz="3800">
                <a:solidFill>
                  <a:srgbClr val="FFFFFF"/>
                </a:solidFill>
              </a:rPr>
              <a:t>gang 13. april 2021 uge 15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248" name="Google Shape;248;p3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64" name="Google Shape;664;p76" descr="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6025"/>
            <a:ext cx="12192001" cy="70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7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1" name="Google Shape;671;p77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672" name="Google Shape;672;p77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0" name="Google Shape;680;p78"/>
          <p:cNvSpPr/>
          <p:nvPr/>
        </p:nvSpPr>
        <p:spPr>
          <a:xfrm>
            <a:off x="563725" y="415750"/>
            <a:ext cx="11196600" cy="59886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Rød, gul og grøn-metoden (Karin Løvenskjold Svejgaard)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Der differentieres aldrig i forhold til læringsmålene, men på de midler og metoder en klasse anvender for at opnå læringsmålene.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00FF00"/>
                </a:solidFill>
              </a:rPr>
              <a:t>Grøn opgave</a:t>
            </a:r>
            <a:r>
              <a:rPr lang="da-DK" sz="3400">
                <a:solidFill>
                  <a:srgbClr val="FFFFFF"/>
                </a:solidFill>
              </a:rPr>
              <a:t>: de elever der har brug for megen hjælp og vejledning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00"/>
                </a:solidFill>
              </a:rPr>
              <a:t>Gul opgave</a:t>
            </a:r>
            <a:r>
              <a:rPr lang="da-DK" sz="3400">
                <a:solidFill>
                  <a:srgbClr val="FFFFFF"/>
                </a:solidFill>
              </a:rPr>
              <a:t>: de elever der i højere grad er i stand til at arbejde selvstændigt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0000"/>
                </a:solidFill>
                <a:highlight>
                  <a:srgbClr val="FFFFFF"/>
                </a:highlight>
              </a:rPr>
              <a:t>Rød opgave</a:t>
            </a:r>
            <a:r>
              <a:rPr lang="da-DK" sz="3400">
                <a:solidFill>
                  <a:srgbClr val="FFFFFF"/>
                </a:solidFill>
              </a:rPr>
              <a:t>: de elever der er fagligt stærke, og som har en høj grad af selvstændighed i deres faglige arbejde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681" name="Google Shape;681;p7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>
            <a:spLocks noGrp="1"/>
          </p:cNvSpPr>
          <p:nvPr>
            <p:ph type="title"/>
          </p:nvPr>
        </p:nvSpPr>
        <p:spPr>
          <a:xfrm>
            <a:off x="756000" y="756000"/>
            <a:ext cx="8560800" cy="9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79"/>
          <p:cNvSpPr txBox="1">
            <a:spLocks noGrp="1"/>
          </p:cNvSpPr>
          <p:nvPr>
            <p:ph type="body" idx="1"/>
          </p:nvPr>
        </p:nvSpPr>
        <p:spPr>
          <a:xfrm>
            <a:off x="1540801" y="1989056"/>
            <a:ext cx="7776000" cy="41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endParaRPr/>
          </a:p>
        </p:txBody>
      </p:sp>
      <p:sp>
        <p:nvSpPr>
          <p:cNvPr id="689" name="Google Shape;689;p79"/>
          <p:cNvSpPr txBox="1">
            <a:spLocks noGrp="1"/>
          </p:cNvSpPr>
          <p:nvPr>
            <p:ph type="body" idx="2"/>
          </p:nvPr>
        </p:nvSpPr>
        <p:spPr>
          <a:xfrm>
            <a:off x="9876875" y="2452975"/>
            <a:ext cx="1972800" cy="28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500"/>
              <a:t>Carol Read’s C-wheel</a:t>
            </a:r>
            <a:endParaRPr sz="350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Read, Carol:</a:t>
            </a:r>
            <a:r>
              <a:rPr lang="da-DK" sz="25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500 Activities for the Primary Classroom</a:t>
            </a:r>
            <a:r>
              <a:rPr lang="da-DK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2007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endParaRPr sz="3500"/>
          </a:p>
        </p:txBody>
      </p:sp>
      <p:sp>
        <p:nvSpPr>
          <p:cNvPr id="690" name="Google Shape;690;p79"/>
          <p:cNvSpPr txBox="1">
            <a:spLocks noGrp="1"/>
          </p:cNvSpPr>
          <p:nvPr>
            <p:ph type="sldNum" idx="12"/>
          </p:nvPr>
        </p:nvSpPr>
        <p:spPr>
          <a:xfrm>
            <a:off x="11343480" y="6528915"/>
            <a:ext cx="394800" cy="1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53</a:t>
            </a:fld>
            <a:endParaRPr/>
          </a:p>
        </p:txBody>
      </p:sp>
      <p:pic>
        <p:nvPicPr>
          <p:cNvPr id="691" name="Google Shape;691;p79" descr="Billedresultat for C-wheel Carol rea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50" y="89650"/>
            <a:ext cx="9068250" cy="66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98" name="Google Shape;698;p80"/>
          <p:cNvSpPr/>
          <p:nvPr/>
        </p:nvSpPr>
        <p:spPr>
          <a:xfrm>
            <a:off x="563725" y="1690700"/>
            <a:ext cx="11196600" cy="34770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600">
                <a:solidFill>
                  <a:srgbClr val="FFFFFF"/>
                </a:solidFill>
              </a:rPr>
              <a:t>Opgaven til næste gang: Lav et task-based forløb </a:t>
            </a:r>
            <a:endParaRPr sz="4600">
              <a:solidFill>
                <a:srgbClr val="FFFFFF"/>
              </a:solidFill>
            </a:endParaRPr>
          </a:p>
        </p:txBody>
      </p:sp>
      <p:pic>
        <p:nvPicPr>
          <p:cNvPr id="699" name="Google Shape;699;p80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1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06" name="Google Shape;706;p81"/>
          <p:cNvSpPr/>
          <p:nvPr/>
        </p:nvSpPr>
        <p:spPr>
          <a:xfrm>
            <a:off x="359875" y="1987550"/>
            <a:ext cx="11196600" cy="3231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500">
                <a:solidFill>
                  <a:srgbClr val="FFFFFF"/>
                </a:solidFill>
              </a:rPr>
              <a:t>Opgaven til næste gang - uge 10:</a:t>
            </a:r>
            <a:endParaRPr sz="4500">
              <a:solidFill>
                <a:srgbClr val="FFFFFF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500">
              <a:solidFill>
                <a:srgbClr val="FFFFFF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500">
                <a:solidFill>
                  <a:srgbClr val="FFFFFF"/>
                </a:solidFill>
              </a:rPr>
              <a:t>Del/spar med et andet par - feedback</a:t>
            </a:r>
            <a:endParaRPr sz="4500">
              <a:solidFill>
                <a:srgbClr val="FFFFFF"/>
              </a:solidFill>
            </a:endParaRPr>
          </a:p>
        </p:txBody>
      </p:sp>
      <p:pic>
        <p:nvPicPr>
          <p:cNvPr id="707" name="Google Shape;707;p81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4" name="Google Shape;714;p82"/>
          <p:cNvSpPr/>
          <p:nvPr/>
        </p:nvSpPr>
        <p:spPr>
          <a:xfrm>
            <a:off x="529800" y="378400"/>
            <a:ext cx="11132400" cy="59085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100">
                <a:solidFill>
                  <a:srgbClr val="FFFFFF"/>
                </a:solidFill>
              </a:rPr>
              <a:t>   </a:t>
            </a: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600" b="1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600" b="1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Køgepakken – et overblik over digitale programmer for kommunens skoler.</a:t>
            </a:r>
            <a:endParaRPr sz="36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6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600">
                <a:solidFill>
                  <a:srgbClr val="FFFFFF"/>
                </a:solidFill>
              </a:rPr>
              <a:t>tel.pha.dk 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6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Digitale programmer</a:t>
            </a:r>
            <a:endParaRPr sz="3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4100">
              <a:solidFill>
                <a:srgbClr val="FFFFFF"/>
              </a:solidFill>
            </a:endParaRPr>
          </a:p>
        </p:txBody>
      </p:sp>
      <p:pic>
        <p:nvPicPr>
          <p:cNvPr id="715" name="Google Shape;715;p82" descr="CMYK_CFU_Absal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2" name="Google Shape;722;p83"/>
          <p:cNvSpPr/>
          <p:nvPr/>
        </p:nvSpPr>
        <p:spPr>
          <a:xfrm>
            <a:off x="755650" y="345675"/>
            <a:ext cx="11196600" cy="5304900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900">
                <a:solidFill>
                  <a:srgbClr val="FFFFFF"/>
                </a:solidFill>
              </a:rPr>
              <a:t>Link til Google Docs </a:t>
            </a:r>
            <a:r>
              <a:rPr lang="da-DK" sz="3900">
                <a:solidFill>
                  <a:srgbClr val="FFFFFF"/>
                </a:solidFill>
                <a:highlight>
                  <a:srgbClr val="FF0000"/>
                </a:highlight>
              </a:rPr>
              <a:t>- </a:t>
            </a:r>
            <a:r>
              <a:rPr lang="da-DK" sz="3900" u="sng">
                <a:solidFill>
                  <a:srgbClr val="FFFFFF"/>
                </a:solidFill>
                <a:highlight>
                  <a:srgbClr val="FF0000"/>
                </a:highlight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Link til Køge-Google Docs </a:t>
            </a:r>
            <a:endParaRPr sz="39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/>
          </p:nvPr>
        </p:nvSpPr>
        <p:spPr>
          <a:xfrm>
            <a:off x="756878" y="624469"/>
            <a:ext cx="7227922" cy="197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r>
              <a:rPr lang="da-DK" dirty="0"/>
              <a:t>Faglighed og kerneydelse</a:t>
            </a:r>
            <a:endParaRPr dirty="0"/>
          </a:p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r>
              <a:rPr lang="da-DK" dirty="0" err="1"/>
              <a:t>Task-based</a:t>
            </a:r>
            <a:r>
              <a:rPr lang="da-DK" dirty="0"/>
              <a:t> Learning </a:t>
            </a:r>
            <a:endParaRPr dirty="0"/>
          </a:p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orbel"/>
              <a:buNone/>
            </a:pPr>
            <a:endParaRPr dirty="0"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>
            <a:off x="756000" y="2810100"/>
            <a:ext cx="44985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Arial"/>
              <a:buNone/>
            </a:pPr>
            <a:r>
              <a:rPr lang="da-DK"/>
              <a:t>Mundtlig og skriftlig  kommunikation i 1.-6.kl.</a:t>
            </a:r>
            <a:endParaRPr sz="2400" b="0" i="0" u="none" strike="noStrike" cap="none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2"/>
          </p:nvPr>
        </p:nvSpPr>
        <p:spPr>
          <a:xfrm>
            <a:off x="905750" y="5539260"/>
            <a:ext cx="4563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None/>
            </a:pPr>
            <a:r>
              <a:rPr lang="da-DK"/>
              <a:t>K</a:t>
            </a:r>
            <a:r>
              <a:rPr lang="da-DK" sz="2000"/>
              <a:t>øge Kommune</a:t>
            </a:r>
            <a:endParaRPr sz="2000" b="0" i="0" u="none" strike="noStrike" cap="none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2" name="Google Shape;212;p27"/>
          <p:cNvSpPr>
            <a:spLocks noGrp="1"/>
          </p:cNvSpPr>
          <p:nvPr>
            <p:ph type="pic" idx="3"/>
          </p:nvPr>
        </p:nvSpPr>
        <p:spPr>
          <a:xfrm>
            <a:off x="5469225" y="5539250"/>
            <a:ext cx="46299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Finn Peter Aarup    </a:t>
            </a:r>
            <a:r>
              <a:rPr lang="da-DK">
                <a:solidFill>
                  <a:srgbClr val="FFFF00"/>
                </a:solidFill>
              </a:rPr>
              <a:t>Absalon fpa</a:t>
            </a:r>
            <a:r>
              <a:rPr lang="da-DK" u="sng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@pha.dk</a:t>
            </a:r>
            <a:endParaRPr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dt" idx="10"/>
          </p:nvPr>
        </p:nvSpPr>
        <p:spPr>
          <a:xfrm>
            <a:off x="722850" y="5081063"/>
            <a:ext cx="45648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/>
              <a:t>Dato </a:t>
            </a:r>
            <a:r>
              <a:rPr lang="da-DK" sz="2000" dirty="0" smtClean="0"/>
              <a:t>13.04.2021</a:t>
            </a:r>
            <a:endParaRPr sz="2000" dirty="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ftr" idx="4294967295"/>
          </p:nvPr>
        </p:nvSpPr>
        <p:spPr>
          <a:xfrm>
            <a:off x="0" y="70644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469225" y="2598213"/>
            <a:ext cx="4900200" cy="3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a-DK" sz="1100">
                <a:solidFill>
                  <a:schemeClr val="dk1"/>
                </a:solidFill>
              </a:rPr>
              <a:t>     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26" y="2663502"/>
            <a:ext cx="4498499" cy="299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80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400" dirty="0" smtClean="0">
                <a:solidFill>
                  <a:srgbClr val="FFFFFF"/>
                </a:solidFill>
              </a:rPr>
              <a:t>Program 1</a:t>
            </a:r>
            <a:endParaRPr sz="4400" dirty="0">
              <a:solidFill>
                <a:srgbClr val="FFFFFF"/>
              </a:solidFill>
            </a:endParaRPr>
          </a:p>
        </p:txBody>
      </p:sp>
      <p:pic>
        <p:nvPicPr>
          <p:cNvPr id="264" name="Google Shape;264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947150" y="2391000"/>
            <a:ext cx="1861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185100" y="1261932"/>
            <a:ext cx="10476900" cy="559606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Velkommen – </a:t>
            </a:r>
            <a:r>
              <a:rPr lang="da-DK" sz="2100" dirty="0" err="1" smtClean="0"/>
              <a:t>update</a:t>
            </a:r>
            <a:r>
              <a:rPr lang="da-DK" sz="2100" dirty="0" smtClean="0"/>
              <a:t> 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Slides 58-69 – Køge-undersøgelse 10 min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Fremlæggelse af 3 forløb + </a:t>
            </a:r>
            <a:r>
              <a:rPr lang="da-DK" sz="2100" dirty="0" err="1" smtClean="0"/>
              <a:t>Breakout</a:t>
            </a:r>
            <a:r>
              <a:rPr lang="da-DK" sz="2100" dirty="0" smtClean="0"/>
              <a:t> </a:t>
            </a:r>
            <a:r>
              <a:rPr lang="da-DK" sz="2100" dirty="0" err="1" smtClean="0"/>
              <a:t>rooms</a:t>
            </a:r>
            <a:r>
              <a:rPr lang="da-DK" sz="2100" dirty="0" smtClean="0"/>
              <a:t> med responsarbejde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Tidsplan: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13.30-14.00 Presentation gruppe 1 + respons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b="1" dirty="0" smtClean="0"/>
              <a:t>Break 14.00-14.15</a:t>
            </a:r>
          </a:p>
          <a:p>
            <a:pPr marL="457200" lvl="0" indent="-361950">
              <a:buSzPts val="2100"/>
              <a:buAutoNum type="arabicPeriod"/>
            </a:pPr>
            <a:r>
              <a:rPr lang="da-DK" sz="2100" dirty="0" smtClean="0"/>
              <a:t>14.15-14.45 </a:t>
            </a:r>
            <a:r>
              <a:rPr lang="da-DK" sz="2100" dirty="0"/>
              <a:t>Presentation gruppe </a:t>
            </a:r>
            <a:r>
              <a:rPr lang="da-DK" sz="2100" dirty="0" smtClean="0"/>
              <a:t>2 </a:t>
            </a:r>
            <a:r>
              <a:rPr lang="da-DK" sz="2100" dirty="0"/>
              <a:t>+ </a:t>
            </a:r>
            <a:r>
              <a:rPr lang="da-DK" sz="2100" dirty="0" smtClean="0"/>
              <a:t>respons</a:t>
            </a:r>
            <a:endParaRPr lang="da-DK" sz="2100" dirty="0"/>
          </a:p>
          <a:p>
            <a:pPr marL="457200" lvl="0" indent="-361950">
              <a:buSzPts val="2100"/>
              <a:buAutoNum type="arabicPeriod"/>
            </a:pPr>
            <a:r>
              <a:rPr lang="da-DK" sz="2100" dirty="0" smtClean="0"/>
              <a:t>14.45-15.15 Presentation gruppe 3 + respons</a:t>
            </a:r>
          </a:p>
          <a:p>
            <a:pPr marL="457200" lvl="0" indent="-361950">
              <a:buSzPts val="2100"/>
              <a:buAutoNum type="arabicPeriod"/>
            </a:pPr>
            <a:r>
              <a:rPr lang="da-DK" sz="2100" dirty="0" smtClean="0"/>
              <a:t>15.15-16.00 </a:t>
            </a:r>
            <a:r>
              <a:rPr lang="da-DK" sz="2100" dirty="0" err="1" smtClean="0"/>
              <a:t>Task</a:t>
            </a:r>
            <a:r>
              <a:rPr lang="da-DK" sz="2100" dirty="0" smtClean="0"/>
              <a:t> </a:t>
            </a:r>
            <a:r>
              <a:rPr lang="da-DK" sz="2100" dirty="0" err="1" smtClean="0"/>
              <a:t>discussion</a:t>
            </a:r>
            <a:r>
              <a:rPr lang="da-DK" sz="2100" dirty="0" smtClean="0"/>
              <a:t> 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Idéer til et responsformat: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FFM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Kommunikativ kompetence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Indhold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Sprog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Form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Funktion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da-DK" sz="2100" dirty="0" smtClean="0"/>
              <a:t>Layout</a:t>
            </a: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SzPts val="2100"/>
            </a:pPr>
            <a:endParaRPr lang="da-DK" sz="2100" dirty="0" smtClean="0"/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SzPts val="2100"/>
            </a:pPr>
            <a:endParaRPr lang="da-DK" sz="2100" dirty="0" smtClean="0"/>
          </a:p>
        </p:txBody>
      </p:sp>
    </p:spTree>
    <p:extLst>
      <p:ext uri="{BB962C8B-B14F-4D97-AF65-F5344CB8AC3E}">
        <p14:creationId xmlns:p14="http://schemas.microsoft.com/office/powerpoint/2010/main" val="333142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497700" y="1731150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595959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AutoNum type="arabicPeriod"/>
            </a:pPr>
            <a:r>
              <a:rPr lang="da-DK" sz="3700">
                <a:solidFill>
                  <a:srgbClr val="FFFFFF"/>
                </a:solidFill>
              </a:rPr>
              <a:t>Kursusgang: Der etableres grupper (3 - 4 lærere) evt. på tværs af skoler.</a:t>
            </a:r>
            <a:endParaRPr sz="37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256" name="Google Shape;256;p32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563725" y="1889650"/>
            <a:ext cx="11196600" cy="32778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100" b="1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da-DK" sz="4100" b="1" dirty="0" smtClean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ort præsentationsrunde  </a:t>
            </a:r>
            <a:endParaRPr sz="4100" b="1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4" name="Google Shape;224;p28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829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61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33245" y="1626490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lvl="0">
              <a:buClr>
                <a:srgbClr val="FEFEFE"/>
              </a:buClr>
              <a:buSzPts val="4800"/>
            </a:pPr>
            <a:r>
              <a:rPr lang="da-DK" sz="3400">
                <a:solidFill>
                  <a:srgbClr val="FFFFFF"/>
                </a:solidFill>
              </a:rPr>
              <a:t>Gruppeinddeling i forbindelse med Køgeprojektet: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>
                <a:solidFill>
                  <a:srgbClr val="FFFFFF"/>
                </a:solidFill>
              </a:rPr>
              <a:t>Gruppe 1: Lars, Tina, Cecilie, Gunvor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>
                <a:solidFill>
                  <a:srgbClr val="FFFFFF"/>
                </a:solidFill>
              </a:rPr>
              <a:t>Gruppe 2: Annette, Signe, Falak, Martha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>
                <a:solidFill>
                  <a:srgbClr val="FFFFFF"/>
                </a:solidFill>
              </a:rPr>
              <a:t>Gruppe 3: Izabella, Juilia, Fie </a:t>
            </a: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57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62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lvl="0">
              <a:buClr>
                <a:srgbClr val="FEFEFE"/>
              </a:buClr>
              <a:buSzPts val="4800"/>
            </a:pPr>
            <a:r>
              <a:rPr lang="da-DK" sz="3400" dirty="0">
                <a:solidFill>
                  <a:srgbClr val="FFFFFF"/>
                </a:solidFill>
              </a:rPr>
              <a:t>Gruppe 1: </a:t>
            </a:r>
            <a:r>
              <a:rPr lang="da-DK" sz="3400" dirty="0" err="1">
                <a:solidFill>
                  <a:srgbClr val="FFFFFF"/>
                </a:solidFill>
              </a:rPr>
              <a:t>Partying</a:t>
            </a:r>
            <a:r>
              <a:rPr lang="da-DK" sz="3400" dirty="0">
                <a:solidFill>
                  <a:srgbClr val="FFFFFF"/>
                </a:solidFill>
              </a:rPr>
              <a:t> – </a:t>
            </a:r>
            <a:r>
              <a:rPr lang="da-DK" sz="3400" dirty="0" err="1">
                <a:solidFill>
                  <a:srgbClr val="FFFFFF"/>
                </a:solidFill>
              </a:rPr>
              <a:t>Vocabulary</a:t>
            </a:r>
            <a:r>
              <a:rPr lang="da-DK" sz="3400" dirty="0">
                <a:solidFill>
                  <a:srgbClr val="FFFFFF"/>
                </a:solidFill>
              </a:rPr>
              <a:t> 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 dirty="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 dirty="0">
                <a:solidFill>
                  <a:srgbClr val="FFFFFF"/>
                </a:solidFill>
              </a:rPr>
              <a:t>Gruppe 2: </a:t>
            </a:r>
            <a:r>
              <a:rPr lang="da-DK" sz="3400" dirty="0" err="1">
                <a:solidFill>
                  <a:srgbClr val="FFFFFF"/>
                </a:solidFill>
              </a:rPr>
              <a:t>Friends</a:t>
            </a:r>
            <a:endParaRPr lang="da-DK" sz="3400" dirty="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endParaRPr lang="da-DK" sz="3400" dirty="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 dirty="0">
                <a:solidFill>
                  <a:srgbClr val="FFFFFF"/>
                </a:solidFill>
              </a:rPr>
              <a:t>Gruppe 3: </a:t>
            </a:r>
            <a:r>
              <a:rPr lang="da-DK" sz="3400" dirty="0" err="1">
                <a:solidFill>
                  <a:srgbClr val="FFFFFF"/>
                </a:solidFill>
              </a:rPr>
              <a:t>Armchair</a:t>
            </a:r>
            <a:r>
              <a:rPr lang="da-DK" sz="3400" dirty="0">
                <a:solidFill>
                  <a:srgbClr val="FFFFFF"/>
                </a:solidFill>
              </a:rPr>
              <a:t> Travel – </a:t>
            </a:r>
            <a:r>
              <a:rPr lang="da-DK" sz="3400" dirty="0" err="1">
                <a:solidFill>
                  <a:srgbClr val="FFFFFF"/>
                </a:solidFill>
              </a:rPr>
              <a:t>Tasks</a:t>
            </a:r>
            <a:r>
              <a:rPr lang="da-DK" sz="3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138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63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lvl="0">
              <a:buClr>
                <a:srgbClr val="FEFEFE"/>
              </a:buClr>
              <a:buSzPts val="4800"/>
            </a:pPr>
            <a:r>
              <a:rPr lang="da-DK" sz="3400" dirty="0" smtClean="0">
                <a:solidFill>
                  <a:srgbClr val="FFFFFF"/>
                </a:solidFill>
              </a:rPr>
              <a:t>Hvordan er det så gået?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 dirty="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 dirty="0" smtClean="0">
                <a:solidFill>
                  <a:srgbClr val="FFFFFF"/>
                </a:solidFill>
              </a:rPr>
              <a:t>Er grupperne de samme?</a:t>
            </a:r>
          </a:p>
          <a:p>
            <a:pPr lvl="0">
              <a:buClr>
                <a:srgbClr val="FEFEFE"/>
              </a:buClr>
              <a:buSzPts val="4800"/>
            </a:pPr>
            <a:endParaRPr lang="da-DK" sz="3400" dirty="0">
              <a:solidFill>
                <a:srgbClr val="FFFFFF"/>
              </a:solidFill>
            </a:endParaRPr>
          </a:p>
          <a:p>
            <a:pPr lvl="0">
              <a:buClr>
                <a:srgbClr val="FEFEFE"/>
              </a:buClr>
              <a:buSzPts val="4800"/>
            </a:pPr>
            <a:r>
              <a:rPr lang="da-DK" sz="3400" dirty="0" smtClean="0">
                <a:solidFill>
                  <a:srgbClr val="FFFFFF"/>
                </a:solidFill>
              </a:rPr>
              <a:t>Endte I med at skrive om de emner, som blev valgt 21. januar? </a:t>
            </a:r>
            <a:endParaRPr lang="da-DK" sz="3400" dirty="0">
              <a:solidFill>
                <a:srgbClr val="FFFFFF"/>
              </a:solidFill>
            </a:endParaRP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413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64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65250" y="165250"/>
            <a:ext cx="12026700" cy="50766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 dirty="0" smtClean="0">
                <a:solidFill>
                  <a:srgbClr val="FFFFFF"/>
                </a:solidFill>
              </a:rPr>
              <a:t>Er forløbene kommet til at </a:t>
            </a:r>
            <a:r>
              <a:rPr lang="da-DK" sz="3400" dirty="0">
                <a:solidFill>
                  <a:srgbClr val="FFFFFF"/>
                </a:solidFill>
              </a:rPr>
              <a:t>bygge på jeres fire hjørneflag:</a:t>
            </a:r>
            <a:endParaRPr sz="34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 dirty="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 dirty="0">
                <a:solidFill>
                  <a:srgbClr val="FFFFFF"/>
                </a:solidFill>
              </a:rPr>
              <a:t>En engagerende og </a:t>
            </a:r>
            <a:r>
              <a:rPr lang="da-DK" sz="3400" dirty="0" err="1">
                <a:solidFill>
                  <a:srgbClr val="FFFFFF"/>
                </a:solidFill>
              </a:rPr>
              <a:t>elevindragende</a:t>
            </a:r>
            <a:r>
              <a:rPr lang="da-DK" sz="3400" dirty="0">
                <a:solidFill>
                  <a:srgbClr val="FFFFFF"/>
                </a:solidFill>
              </a:rPr>
              <a:t> undervisning</a:t>
            </a:r>
            <a:endParaRPr sz="3400" dirty="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 dirty="0">
                <a:solidFill>
                  <a:srgbClr val="FFFFFF"/>
                </a:solidFill>
              </a:rPr>
              <a:t>En styrkelse af det professionelle råderum</a:t>
            </a:r>
            <a:endParaRPr sz="3400" dirty="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 dirty="0">
                <a:solidFill>
                  <a:srgbClr val="FFFFFF"/>
                </a:solidFill>
              </a:rPr>
              <a:t>En udbygning af klasseledelse, undervisningsdifferentiering og </a:t>
            </a:r>
            <a:r>
              <a:rPr lang="da-DK" sz="3400" dirty="0" err="1">
                <a:solidFill>
                  <a:srgbClr val="FFFFFF"/>
                </a:solidFill>
              </a:rPr>
              <a:t>relationskompetence</a:t>
            </a:r>
            <a:endParaRPr sz="3400" dirty="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 dirty="0">
                <a:solidFill>
                  <a:srgbClr val="FFFFFF"/>
                </a:solidFill>
              </a:rPr>
              <a:t>En styrkelse af kerneydelsen</a:t>
            </a:r>
            <a:endParaRPr sz="34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 dirty="0">
              <a:solidFill>
                <a:srgbClr val="FFFFFF"/>
              </a:solidFill>
            </a:endParaRPr>
          </a:p>
        </p:txBody>
      </p:sp>
      <p:pic>
        <p:nvPicPr>
          <p:cNvPr id="286" name="Google Shape;286;p3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520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65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400" dirty="0" smtClean="0">
                <a:solidFill>
                  <a:srgbClr val="FFFFFF"/>
                </a:solidFill>
              </a:rPr>
              <a:t>Program 2</a:t>
            </a:r>
            <a:endParaRPr sz="4400" dirty="0">
              <a:solidFill>
                <a:srgbClr val="FFFFFF"/>
              </a:solidFill>
            </a:endParaRPr>
          </a:p>
        </p:txBody>
      </p:sp>
      <p:pic>
        <p:nvPicPr>
          <p:cNvPr id="264" name="Google Shape;264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947150" y="2391000"/>
            <a:ext cx="1861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185100" y="1261932"/>
            <a:ext cx="10476900" cy="559606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Refleksion – hvad er gået godt? Hvad er gået mindre godt? Hvad lykkedes særlig godt? Hvad var svært? Udfordringer? Overraskelser?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Skal der finjusteres mere på forløbene eller er de færdige? 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Hvad er formålet med undervisningsforløbet?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Var eleverne motiverede og deltagende?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Blev den selvstændige sprogproduktion sikret? Hvad var det, der gjorde det?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/>
              <a:t>K</a:t>
            </a:r>
            <a:r>
              <a:rPr lang="da-DK" sz="2100" dirty="0" smtClean="0"/>
              <a:t>unne eleverne mærke relevansen og læringsudbyttet af de stillede opgaver?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Er forløbet blevet kommunikativt?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Benyttede </a:t>
            </a:r>
            <a:r>
              <a:rPr lang="da-DK" sz="2100" dirty="0" smtClean="0"/>
              <a:t>I </a:t>
            </a:r>
            <a:r>
              <a:rPr lang="da-DK" sz="2100" dirty="0" smtClean="0"/>
              <a:t>de 4 </a:t>
            </a:r>
            <a:r>
              <a:rPr lang="da-DK" sz="2100" dirty="0" err="1" smtClean="0"/>
              <a:t>task</a:t>
            </a:r>
            <a:r>
              <a:rPr lang="da-DK" sz="2100" dirty="0" smtClean="0"/>
              <a:t>-kriterier? a) Fokus på betydning b) Informationskløft c) Egne sproglige ressourcer 4 ) Klart formål 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Fremlæggelse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Respons – grupper i break out-</a:t>
            </a:r>
            <a:r>
              <a:rPr lang="da-DK" sz="2100" dirty="0" err="1" smtClean="0"/>
              <a:t>rooms</a:t>
            </a:r>
            <a:r>
              <a:rPr lang="da-DK" sz="2100" dirty="0" smtClean="0"/>
              <a:t> med efterfølgende plenum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>
                <a:solidFill>
                  <a:schemeClr val="dk1"/>
                </a:solidFill>
              </a:rPr>
              <a:t>Arbejde med Jane Willis 4 tekster + slides 25-47 – </a:t>
            </a:r>
            <a:r>
              <a:rPr lang="da-DK" sz="2100" dirty="0" err="1" smtClean="0">
                <a:solidFill>
                  <a:schemeClr val="dk1"/>
                </a:solidFill>
              </a:rPr>
              <a:t>Breakout</a:t>
            </a:r>
            <a:r>
              <a:rPr lang="da-DK" sz="2100" dirty="0" smtClean="0">
                <a:solidFill>
                  <a:schemeClr val="dk1"/>
                </a:solidFill>
              </a:rPr>
              <a:t> </a:t>
            </a:r>
            <a:r>
              <a:rPr lang="da-DK" sz="2100" dirty="0" err="1" smtClean="0">
                <a:solidFill>
                  <a:schemeClr val="dk1"/>
                </a:solidFill>
              </a:rPr>
              <a:t>rooms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Diskussion af Jane Willis’ </a:t>
            </a:r>
            <a:r>
              <a:rPr lang="da-DK" sz="2100" dirty="0" err="1" smtClean="0"/>
              <a:t>task</a:t>
            </a:r>
            <a:r>
              <a:rPr lang="da-DK" sz="2100" dirty="0" smtClean="0"/>
              <a:t>-begreb 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Diskussion af 8-kanten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 dirty="0" smtClean="0"/>
              <a:t>Diskussion af Michael Svendsen Pedersen-teksten: </a:t>
            </a:r>
            <a:r>
              <a:rPr lang="da-DK" sz="2100" i="1" dirty="0" err="1" smtClean="0"/>
              <a:t>Task</a:t>
            </a:r>
            <a:r>
              <a:rPr lang="da-DK" sz="2100" i="1" dirty="0" smtClean="0"/>
              <a:t>-baseret kommunikativ sprogundervisning</a:t>
            </a:r>
            <a:endParaRPr sz="2100" i="1" dirty="0"/>
          </a:p>
        </p:txBody>
      </p:sp>
    </p:spTree>
    <p:extLst>
      <p:ext uri="{BB962C8B-B14F-4D97-AF65-F5344CB8AC3E}">
        <p14:creationId xmlns:p14="http://schemas.microsoft.com/office/powerpoint/2010/main" val="2982489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66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18005" y="167640"/>
            <a:ext cx="11196600" cy="4911377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95250" lvl="0">
              <a:buSzPts val="2100"/>
            </a:pPr>
            <a:r>
              <a:rPr lang="da-DK" sz="2100" dirty="0">
                <a:solidFill>
                  <a:schemeClr val="bg1"/>
                </a:solidFill>
              </a:rPr>
              <a:t>Michael Svendsen Pedersen-teksten: </a:t>
            </a:r>
            <a:r>
              <a:rPr lang="da-DK" sz="2100" i="1" dirty="0" err="1">
                <a:solidFill>
                  <a:schemeClr val="bg1"/>
                </a:solidFill>
              </a:rPr>
              <a:t>Task</a:t>
            </a:r>
            <a:r>
              <a:rPr lang="da-DK" sz="2100" i="1" dirty="0">
                <a:solidFill>
                  <a:schemeClr val="bg1"/>
                </a:solidFill>
              </a:rPr>
              <a:t>-baseret kommunikativ </a:t>
            </a:r>
            <a:r>
              <a:rPr lang="da-DK" sz="2100" i="1" dirty="0" smtClean="0">
                <a:solidFill>
                  <a:schemeClr val="bg1"/>
                </a:solidFill>
              </a:rPr>
              <a:t>sprogundervisning</a:t>
            </a:r>
          </a:p>
          <a:p>
            <a:pPr marL="95250" lvl="0">
              <a:buSzPts val="2100"/>
            </a:pPr>
            <a:endParaRPr lang="da-DK" sz="2100" i="1" dirty="0">
              <a:solidFill>
                <a:schemeClr val="bg1"/>
              </a:solidFill>
            </a:endParaRPr>
          </a:p>
          <a:p>
            <a:pPr marL="95250" lvl="0">
              <a:buSzPts val="2100"/>
            </a:pPr>
            <a:r>
              <a:rPr lang="da-DK" sz="2100" i="1" dirty="0" err="1" smtClean="0">
                <a:solidFill>
                  <a:schemeClr val="bg1"/>
                </a:solidFill>
              </a:rPr>
              <a:t>Discussion</a:t>
            </a:r>
            <a:r>
              <a:rPr lang="da-DK" sz="2100" i="1" dirty="0" smtClean="0">
                <a:solidFill>
                  <a:schemeClr val="bg1"/>
                </a:solidFill>
              </a:rPr>
              <a:t> points – </a:t>
            </a:r>
            <a:r>
              <a:rPr lang="da-DK" sz="2100" i="1" dirty="0" err="1" smtClean="0">
                <a:solidFill>
                  <a:schemeClr val="bg1"/>
                </a:solidFill>
              </a:rPr>
              <a:t>task-criteria</a:t>
            </a:r>
            <a:r>
              <a:rPr lang="da-DK" sz="2100" i="1" dirty="0" smtClean="0">
                <a:solidFill>
                  <a:schemeClr val="bg1"/>
                </a:solidFill>
              </a:rPr>
              <a:t>: </a:t>
            </a:r>
            <a:r>
              <a:rPr lang="da-DK" sz="2100" i="1" dirty="0" err="1" smtClean="0">
                <a:solidFill>
                  <a:schemeClr val="bg1"/>
                </a:solidFill>
              </a:rPr>
              <a:t>pp</a:t>
            </a:r>
            <a:r>
              <a:rPr lang="da-DK" sz="2100" i="1" dirty="0" smtClean="0">
                <a:solidFill>
                  <a:schemeClr val="bg1"/>
                </a:solidFill>
              </a:rPr>
              <a:t>. 57-59</a:t>
            </a:r>
          </a:p>
          <a:p>
            <a:pPr marL="95250" lvl="0">
              <a:buSzPts val="2100"/>
            </a:pPr>
            <a:endParaRPr lang="da-DK" sz="2100" i="1" dirty="0">
              <a:solidFill>
                <a:schemeClr val="bg1"/>
              </a:solidFill>
            </a:endParaRP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err="1" smtClean="0">
                <a:solidFill>
                  <a:schemeClr val="bg1"/>
                </a:solidFill>
              </a:rPr>
              <a:t>Task</a:t>
            </a:r>
            <a:r>
              <a:rPr lang="da-DK" sz="2100" i="1" dirty="0" smtClean="0">
                <a:solidFill>
                  <a:schemeClr val="bg1"/>
                </a:solidFill>
              </a:rPr>
              <a:t>-as-workplan ( </a:t>
            </a:r>
            <a:r>
              <a:rPr lang="da-DK" sz="2100" i="1" dirty="0" err="1" smtClean="0">
                <a:solidFill>
                  <a:schemeClr val="bg1"/>
                </a:solidFill>
              </a:rPr>
              <a:t>Task</a:t>
            </a:r>
            <a:r>
              <a:rPr lang="da-DK" sz="2100" i="1" dirty="0" smtClean="0">
                <a:solidFill>
                  <a:schemeClr val="bg1"/>
                </a:solidFill>
              </a:rPr>
              <a:t>-as-</a:t>
            </a:r>
            <a:r>
              <a:rPr lang="da-DK" sz="2100" i="1" dirty="0" err="1" smtClean="0">
                <a:solidFill>
                  <a:schemeClr val="bg1"/>
                </a:solidFill>
              </a:rPr>
              <a:t>process</a:t>
            </a:r>
            <a:r>
              <a:rPr lang="da-DK" sz="2100" i="1" dirty="0" smtClean="0">
                <a:solidFill>
                  <a:schemeClr val="bg1"/>
                </a:solidFill>
              </a:rPr>
              <a:t>)</a:t>
            </a: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err="1" smtClean="0">
                <a:solidFill>
                  <a:schemeClr val="bg1"/>
                </a:solidFill>
              </a:rPr>
              <a:t>Meaning</a:t>
            </a:r>
            <a:r>
              <a:rPr lang="da-DK" sz="2100" i="1" dirty="0" smtClean="0">
                <a:solidFill>
                  <a:schemeClr val="bg1"/>
                </a:solidFill>
              </a:rPr>
              <a:t> </a:t>
            </a:r>
            <a:r>
              <a:rPr lang="da-DK" sz="2100" i="1" dirty="0" err="1" smtClean="0">
                <a:solidFill>
                  <a:schemeClr val="bg1"/>
                </a:solidFill>
              </a:rPr>
              <a:t>before</a:t>
            </a:r>
            <a:r>
              <a:rPr lang="da-DK" sz="2100" i="1" dirty="0" smtClean="0">
                <a:solidFill>
                  <a:schemeClr val="bg1"/>
                </a:solidFill>
              </a:rPr>
              <a:t> form</a:t>
            </a: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err="1" smtClean="0">
                <a:solidFill>
                  <a:schemeClr val="bg1"/>
                </a:solidFill>
              </a:rPr>
              <a:t>Authentic</a:t>
            </a:r>
            <a:r>
              <a:rPr lang="da-DK" sz="2100" i="1" dirty="0" smtClean="0">
                <a:solidFill>
                  <a:schemeClr val="bg1"/>
                </a:solidFill>
              </a:rPr>
              <a:t> </a:t>
            </a:r>
            <a:r>
              <a:rPr lang="da-DK" sz="2100" i="1" dirty="0" err="1" smtClean="0">
                <a:solidFill>
                  <a:schemeClr val="bg1"/>
                </a:solidFill>
              </a:rPr>
              <a:t>communication</a:t>
            </a:r>
            <a:endParaRPr lang="da-DK" sz="2100" i="1" dirty="0" smtClean="0">
              <a:solidFill>
                <a:schemeClr val="bg1"/>
              </a:solidFill>
            </a:endParaRP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smtClean="0">
                <a:solidFill>
                  <a:schemeClr val="bg1"/>
                </a:solidFill>
              </a:rPr>
              <a:t>The 5 major </a:t>
            </a:r>
            <a:r>
              <a:rPr lang="da-DK" sz="2100" i="1" dirty="0" err="1" smtClean="0">
                <a:solidFill>
                  <a:schemeClr val="bg1"/>
                </a:solidFill>
              </a:rPr>
              <a:t>skills</a:t>
            </a:r>
            <a:r>
              <a:rPr lang="da-DK" sz="2100" i="1" dirty="0" smtClean="0">
                <a:solidFill>
                  <a:schemeClr val="bg1"/>
                </a:solidFill>
              </a:rPr>
              <a:t>: </a:t>
            </a:r>
            <a:r>
              <a:rPr lang="da-DK" sz="2100" i="1" dirty="0" err="1" smtClean="0">
                <a:solidFill>
                  <a:schemeClr val="bg1"/>
                </a:solidFill>
              </a:rPr>
              <a:t>listening</a:t>
            </a:r>
            <a:r>
              <a:rPr lang="da-DK" sz="2100" i="1" dirty="0" smtClean="0">
                <a:solidFill>
                  <a:schemeClr val="bg1"/>
                </a:solidFill>
              </a:rPr>
              <a:t>, </a:t>
            </a:r>
            <a:r>
              <a:rPr lang="da-DK" sz="2100" i="1" dirty="0" err="1" smtClean="0">
                <a:solidFill>
                  <a:schemeClr val="bg1"/>
                </a:solidFill>
              </a:rPr>
              <a:t>reading</a:t>
            </a:r>
            <a:r>
              <a:rPr lang="da-DK" sz="2100" i="1" dirty="0" smtClean="0">
                <a:solidFill>
                  <a:schemeClr val="bg1"/>
                </a:solidFill>
              </a:rPr>
              <a:t>, </a:t>
            </a:r>
            <a:r>
              <a:rPr lang="da-DK" sz="2100" i="1" dirty="0" err="1" smtClean="0">
                <a:solidFill>
                  <a:schemeClr val="bg1"/>
                </a:solidFill>
              </a:rPr>
              <a:t>speaking</a:t>
            </a:r>
            <a:r>
              <a:rPr lang="da-DK" sz="2100" i="1" dirty="0" smtClean="0">
                <a:solidFill>
                  <a:schemeClr val="bg1"/>
                </a:solidFill>
              </a:rPr>
              <a:t>, </a:t>
            </a:r>
            <a:r>
              <a:rPr lang="da-DK" sz="2100" i="1" dirty="0" err="1" smtClean="0">
                <a:solidFill>
                  <a:schemeClr val="bg1"/>
                </a:solidFill>
              </a:rPr>
              <a:t>writing</a:t>
            </a:r>
            <a:r>
              <a:rPr lang="da-DK" sz="2100" i="1" dirty="0" smtClean="0">
                <a:solidFill>
                  <a:schemeClr val="bg1"/>
                </a:solidFill>
              </a:rPr>
              <a:t>, </a:t>
            </a:r>
            <a:r>
              <a:rPr lang="da-DK" sz="2100" i="1" dirty="0" err="1" smtClean="0">
                <a:solidFill>
                  <a:schemeClr val="bg1"/>
                </a:solidFill>
              </a:rPr>
              <a:t>conversation</a:t>
            </a:r>
            <a:endParaRPr lang="da-DK" sz="2100" i="1" dirty="0" smtClean="0">
              <a:solidFill>
                <a:schemeClr val="bg1"/>
              </a:solidFill>
            </a:endParaRP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err="1" smtClean="0">
                <a:solidFill>
                  <a:schemeClr val="bg1"/>
                </a:solidFill>
              </a:rPr>
              <a:t>Cognitive</a:t>
            </a:r>
            <a:r>
              <a:rPr lang="da-DK" sz="2100" i="1" dirty="0" smtClean="0">
                <a:solidFill>
                  <a:schemeClr val="bg1"/>
                </a:solidFill>
              </a:rPr>
              <a:t> processes </a:t>
            </a:r>
            <a:r>
              <a:rPr lang="da-DK" sz="2100" i="1" dirty="0" err="1" smtClean="0">
                <a:solidFill>
                  <a:schemeClr val="bg1"/>
                </a:solidFill>
              </a:rPr>
              <a:t>such</a:t>
            </a:r>
            <a:r>
              <a:rPr lang="da-DK" sz="2100" i="1" dirty="0" smtClean="0">
                <a:solidFill>
                  <a:schemeClr val="bg1"/>
                </a:solidFill>
              </a:rPr>
              <a:t> as: </a:t>
            </a:r>
            <a:r>
              <a:rPr lang="da-DK" sz="2100" i="1" dirty="0" err="1" smtClean="0">
                <a:solidFill>
                  <a:schemeClr val="bg1"/>
                </a:solidFill>
              </a:rPr>
              <a:t>selection</a:t>
            </a:r>
            <a:r>
              <a:rPr lang="da-DK" sz="2100" i="1" dirty="0" smtClean="0">
                <a:solidFill>
                  <a:schemeClr val="bg1"/>
                </a:solidFill>
              </a:rPr>
              <a:t>, </a:t>
            </a:r>
            <a:r>
              <a:rPr lang="da-DK" sz="2100" i="1" dirty="0" err="1" smtClean="0">
                <a:solidFill>
                  <a:schemeClr val="bg1"/>
                </a:solidFill>
              </a:rPr>
              <a:t>classification</a:t>
            </a:r>
            <a:r>
              <a:rPr lang="da-DK" sz="2100" i="1" dirty="0" smtClean="0">
                <a:solidFill>
                  <a:schemeClr val="bg1"/>
                </a:solidFill>
              </a:rPr>
              <a:t>, organisation and/or transformation of information</a:t>
            </a:r>
          </a:p>
          <a:p>
            <a:pPr marL="552450" lvl="0" indent="-457200">
              <a:buSzPts val="2100"/>
              <a:buAutoNum type="arabicPeriod"/>
            </a:pPr>
            <a:r>
              <a:rPr lang="da-DK" sz="2100" i="1" dirty="0" smtClean="0">
                <a:solidFill>
                  <a:schemeClr val="bg1"/>
                </a:solidFill>
              </a:rPr>
              <a:t>A </a:t>
            </a:r>
            <a:r>
              <a:rPr lang="da-DK" sz="2100" i="1" dirty="0" err="1" smtClean="0">
                <a:solidFill>
                  <a:schemeClr val="bg1"/>
                </a:solidFill>
              </a:rPr>
              <a:t>communicative</a:t>
            </a:r>
            <a:r>
              <a:rPr lang="da-DK" sz="2100" i="1" dirty="0" smtClean="0">
                <a:solidFill>
                  <a:schemeClr val="bg1"/>
                </a:solidFill>
              </a:rPr>
              <a:t> </a:t>
            </a:r>
            <a:r>
              <a:rPr lang="da-DK" sz="2100" i="1" dirty="0" err="1" smtClean="0">
                <a:solidFill>
                  <a:schemeClr val="bg1"/>
                </a:solidFill>
              </a:rPr>
              <a:t>result</a:t>
            </a:r>
            <a:r>
              <a:rPr lang="da-DK" sz="2100" i="1" dirty="0" smtClean="0">
                <a:solidFill>
                  <a:schemeClr val="bg1"/>
                </a:solidFill>
              </a:rPr>
              <a:t> </a:t>
            </a:r>
            <a:endParaRPr lang="da-DK" sz="2100" i="1" dirty="0">
              <a:solidFill>
                <a:schemeClr val="bg1"/>
              </a:solidFill>
            </a:endParaRPr>
          </a:p>
          <a:p>
            <a:pPr marL="95250" lvl="0">
              <a:buSzPts val="2100"/>
            </a:pPr>
            <a:endParaRPr lang="da-DK" sz="2100" i="1" dirty="0" smtClean="0"/>
          </a:p>
          <a:p>
            <a:pPr marL="95250" lvl="0">
              <a:buSzPts val="2100"/>
            </a:pPr>
            <a:endParaRPr lang="da-DK" sz="2100" i="1" dirty="0"/>
          </a:p>
          <a:p>
            <a:pPr marL="95250" lvl="0">
              <a:buSzPts val="2100"/>
            </a:pPr>
            <a:endParaRPr lang="da-DK" sz="2100" i="1" dirty="0" smtClean="0"/>
          </a:p>
          <a:p>
            <a:pPr marL="95250" lvl="0">
              <a:buSzPts val="2100"/>
            </a:pPr>
            <a:endParaRPr lang="da-DK" sz="2100" i="1" dirty="0"/>
          </a:p>
          <a:p>
            <a:pPr marL="95250" lvl="0">
              <a:buSzPts val="2100"/>
            </a:pPr>
            <a:endParaRPr lang="da-DK" sz="2100" i="1" dirty="0" smtClean="0"/>
          </a:p>
          <a:p>
            <a:pPr marL="95250" lvl="0">
              <a:buSzPts val="2100"/>
            </a:pPr>
            <a:endParaRPr lang="da-DK" sz="2100" i="1" dirty="0"/>
          </a:p>
          <a:p>
            <a:pPr marL="95250" lvl="0">
              <a:buSzPts val="2100"/>
            </a:pPr>
            <a:endParaRPr lang="da-DK" sz="2100" i="1" dirty="0" smtClean="0"/>
          </a:p>
          <a:p>
            <a:pPr marL="95250" lvl="0">
              <a:buSzPts val="2100"/>
            </a:pPr>
            <a:endParaRPr lang="da-DK" sz="2100" i="1" dirty="0"/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21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 dirty="0" smtClean="0">
                <a:solidFill>
                  <a:srgbClr val="FFFFFF"/>
                </a:solidFill>
              </a:rPr>
              <a:t>Tilbage til slide 25-47</a:t>
            </a:r>
            <a:endParaRPr sz="3400" dirty="0">
              <a:solidFill>
                <a:srgbClr val="FFFFFF"/>
              </a:solidFill>
            </a:endParaRP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54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68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385900" y="1626490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 dirty="0" smtClean="0">
                <a:solidFill>
                  <a:srgbClr val="FFFFFF"/>
                </a:solidFill>
              </a:rPr>
              <a:t>10 min til Køges skemaundersøgelse </a:t>
            </a:r>
            <a:endParaRPr sz="3400" dirty="0">
              <a:solidFill>
                <a:srgbClr val="FFFFFF"/>
              </a:solidFill>
            </a:endParaRP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701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69</a:t>
            </a:fld>
            <a:endParaRPr lang="da-DK"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381000" y="905232"/>
            <a:ext cx="116890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Køge har mange ressourcer i projektet og de ønsker at få lærernes perspektiv på projektet, så både de men også vi kan blive klogere på eftervidereuddannelse i dette omfang og i dette format.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Lige nu er Køge underdrejet i forhold til åbne skolerne. De har derfor bedt os om at spørgeskemaet besvares i vores kursusundervisning fremfor på et af deres egne personalemøder, hvor der lige nu er fuldt fokus på genåbning.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Vi har fra Absalons side sagt ja til at spørgeskemaet kan besvares i undervisningen. Vi vil derfor bede jer om følgende: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 </a:t>
            </a:r>
          </a:p>
          <a:p>
            <a:pPr marL="457200" indent="-228600"/>
            <a:r>
              <a:rPr lang="da-DK" dirty="0">
                <a:solidFill>
                  <a:srgbClr val="212121"/>
                </a:solidFill>
                <a:latin typeface="Symbol" panose="05050102010706020507" pitchFamily="18" charset="2"/>
              </a:rPr>
              <a:t>·</a:t>
            </a:r>
            <a:r>
              <a:rPr lang="da-DK" sz="800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     </a:t>
            </a:r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Reserver 10 minutter på jeres 3. undervisningsgang til at deltagene kan udfylde skemaet.</a:t>
            </a:r>
          </a:p>
          <a:p>
            <a:pPr marL="457200" indent="-228600"/>
            <a:r>
              <a:rPr lang="da-DK" dirty="0">
                <a:solidFill>
                  <a:srgbClr val="212121"/>
                </a:solidFill>
                <a:latin typeface="Symbol" panose="05050102010706020507" pitchFamily="18" charset="2"/>
              </a:rPr>
              <a:t>·</a:t>
            </a:r>
            <a:r>
              <a:rPr lang="da-DK" sz="800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     </a:t>
            </a:r>
            <a:r>
              <a:rPr lang="da-DK" dirty="0" err="1">
                <a:solidFill>
                  <a:srgbClr val="212121"/>
                </a:solidFill>
                <a:latin typeface="Calibri" panose="020F0502020204030204" pitchFamily="34" charset="0"/>
              </a:rPr>
              <a:t>Sskemaet</a:t>
            </a:r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 deler I ved at give dem dette link: </a:t>
            </a:r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  <a:hlinkClick r:id="rId2"/>
              </a:rPr>
              <a:t>https://docs.google.com/forms/d/e/1FAIpQLSeb6dy1JEkM13Y8uxf_p5_1aJHxRpqfHCxrAUjX8WrM4F7yTA/viewform?usp=sf_link</a:t>
            </a:r>
            <a:endParaRPr lang="da-DK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914400" indent="-228600"/>
            <a:r>
              <a:rPr lang="da-DK" dirty="0">
                <a:solidFill>
                  <a:srgbClr val="212121"/>
                </a:solidFill>
                <a:latin typeface="Courier New" panose="02070309020205020404" pitchFamily="49" charset="0"/>
              </a:rPr>
              <a:t>o</a:t>
            </a:r>
            <a:r>
              <a:rPr lang="da-DK" sz="800" dirty="0">
                <a:solidFill>
                  <a:srgbClr val="212121"/>
                </a:solidFill>
                <a:latin typeface="Times New Roman" panose="02020603050405020304" pitchFamily="18" charset="0"/>
              </a:rPr>
              <a:t>   </a:t>
            </a:r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Linket kan I kopiere og dele i chatten eller lignende.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da-DK" dirty="0">
                <a:solidFill>
                  <a:srgbClr val="212121"/>
                </a:solidFill>
                <a:latin typeface="Calibri" panose="020F0502020204030204" pitchFamily="34" charset="0"/>
              </a:rPr>
              <a:t>Skemaet omhandler blandt andet lærernes oplevelse af undervisningen og lærernes samarbejde internt med hinanden, deres ledelse og kommunen. Til sidst i skemaet spørger Køge til lærernes ønske om eventuelt at gentage et lignende forløb i det kommende skoleår i den ramme der sundhedsmæssigt er mulig.</a:t>
            </a:r>
          </a:p>
        </p:txBody>
      </p:sp>
    </p:spTree>
    <p:extLst>
      <p:ext uri="{BB962C8B-B14F-4D97-AF65-F5344CB8AC3E}">
        <p14:creationId xmlns:p14="http://schemas.microsoft.com/office/powerpoint/2010/main" val="155937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7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400">
                <a:solidFill>
                  <a:srgbClr val="FFFFFF"/>
                </a:solidFill>
              </a:rPr>
              <a:t>Program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64" name="Google Shape;264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947150" y="2391000"/>
            <a:ext cx="1861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185100" y="1448875"/>
            <a:ext cx="10476900" cy="5224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Køgeprojektet - “Faglighed og kerneydelse”: Formål, form, ramme og idé, forventninger - kort præsentationsrunde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Datoer (se powerpoint’et ‘Køge Fagdage’ slide 8 og frem)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Mellemrum (se dokument ‘Forslag til ramme for mellemrum 1 og 2’)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Forløb på MinUddannelse 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>
                <a:solidFill>
                  <a:schemeClr val="dk1"/>
                </a:solidFill>
              </a:rPr>
              <a:t>Opsummering af fokusområder og udfordringer fra mødet 02.07.2020 (se dokument ‘Møde 02.07.2020’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da-DK" sz="2100">
                <a:solidFill>
                  <a:schemeClr val="dk1"/>
                </a:solidFill>
              </a:rPr>
              <a:t>Første udkast - brainstorm / idémylder (se dokument ‘Møde 02.07.2020’)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Undervisningsdifferentiering (se dokument ‘Undervisningsdifferentiering)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Hovedtemaet som kan dække flest behov: TBL - Task-based Learning - den teoretiske referenceramme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Præsentation af litteratur og litteraturliste (se mappen ‘Litteratur’)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Dagens tema TBL - teori og praksis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da-DK" sz="2100"/>
              <a:t>Gruppeinddeling - arbejde med forløb til MinUddannelse. Produktet fremlægges i uge 10</a:t>
            </a:r>
            <a:endParaRPr sz="2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70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563725" y="1566725"/>
            <a:ext cx="11196600" cy="36252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730" name="Google Shape;730;p8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87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8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563725" y="297375"/>
            <a:ext cx="11196600" cy="8163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4400">
                <a:solidFill>
                  <a:srgbClr val="FFFFFF"/>
                </a:solidFill>
              </a:rPr>
              <a:t>Mellemrummene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75" name="Google Shape;275;p3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0372" y="378400"/>
            <a:ext cx="636110" cy="8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1947150" y="2391000"/>
            <a:ext cx="1861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05600" y="1874700"/>
            <a:ext cx="10476900" cy="452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sz="1600" b="1">
                <a:solidFill>
                  <a:schemeClr val="dk1"/>
                </a:solidFill>
              </a:rPr>
              <a:t>Mellemrum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I udvikler forløb, afprøver dem og beskriver dem på MinUddannelse.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Refleksion - nye forløb eller redidaktisering / redesigning af allerede eksisterende forløb og aktiviteter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Arbejde videre med forløb i og fra egen praksis – udvikle forløb, som kan anvendes af alle – placeres på MinUddannelse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Forløbene skal afprøves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-DK">
                <a:solidFill>
                  <a:schemeClr val="dk1"/>
                </a:solidFill>
              </a:rPr>
              <a:t>Grupper sættes  i gang med forløb og er i proces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Forløbene præsenteres i 2021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 b="1">
                <a:solidFill>
                  <a:schemeClr val="dk1"/>
                </a:solidFill>
              </a:rPr>
              <a:t>Formkrav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-DK">
                <a:solidFill>
                  <a:schemeClr val="dk1"/>
                </a:solidFill>
              </a:rPr>
              <a:t>Forløbene kan se forskellige ud, og der er ingen krav om omfang, indhold eller form. Produktionen af forløb ses som led i den almindelige forberedelse (se dokument: ‘Forslag til ramme for mellemrum 1 og 2)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8737600" y="6404292"/>
            <a:ext cx="2844900" cy="269100"/>
          </a:xfrm>
          <a:prstGeom prst="rect">
            <a:avLst/>
          </a:prstGeom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9</a:t>
            </a:fld>
            <a:endParaRPr sz="1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65250" y="165250"/>
            <a:ext cx="12026700" cy="5076600"/>
          </a:xfrm>
          <a:prstGeom prst="rect">
            <a:avLst/>
          </a:prstGeom>
          <a:solidFill>
            <a:srgbClr val="D03534"/>
          </a:solidFill>
          <a:ln w="19050" cap="flat" cmpd="sng">
            <a:solidFill>
              <a:srgbClr val="A85F23"/>
            </a:solidFill>
            <a:prstDash val="solid"/>
            <a:bevel/>
            <a:headEnd type="none" w="sm" len="sm"/>
            <a:tailEnd type="none" w="sm" len="sm"/>
          </a:ln>
          <a:effectLst>
            <a:outerShdw blurRad="50800" dist="127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60925" tIns="60925" rIns="6092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r>
              <a:rPr lang="da-DK" sz="3400">
                <a:solidFill>
                  <a:srgbClr val="FFFFFF"/>
                </a:solidFill>
              </a:rPr>
              <a:t>Ingen krav om kvalitet og kvantitet i forbindelse med Forløbene ud over, at undervisningen skal bygge på jeres fire hjørneflag: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>
                <a:solidFill>
                  <a:srgbClr val="FFFFFF"/>
                </a:solidFill>
              </a:rPr>
              <a:t>En engagerende og elevindragende undervisning</a:t>
            </a:r>
            <a:endParaRPr sz="340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>
                <a:solidFill>
                  <a:srgbClr val="FFFFFF"/>
                </a:solidFill>
              </a:rPr>
              <a:t>En styrkelse af det professionelle råderum</a:t>
            </a:r>
            <a:endParaRPr sz="340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>
                <a:solidFill>
                  <a:srgbClr val="FFFFFF"/>
                </a:solidFill>
              </a:rPr>
              <a:t>En udbygning af klasseledelse, undervisningsdifferentiering og relationskompetence</a:t>
            </a:r>
            <a:endParaRPr sz="3400">
              <a:solidFill>
                <a:srgbClr val="FFFFFF"/>
              </a:solidFill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AutoNum type="arabicPeriod"/>
            </a:pPr>
            <a:r>
              <a:rPr lang="da-DK" sz="3400">
                <a:solidFill>
                  <a:srgbClr val="FFFFFF"/>
                </a:solidFill>
              </a:rPr>
              <a:t>En styrkelse af kerneydelsen</a:t>
            </a:r>
            <a:endParaRPr sz="3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Verdana"/>
              <a:buNone/>
            </a:pPr>
            <a:endParaRPr sz="3400">
              <a:solidFill>
                <a:srgbClr val="FFFFFF"/>
              </a:solidFill>
            </a:endParaRPr>
          </a:p>
        </p:txBody>
      </p:sp>
      <p:pic>
        <p:nvPicPr>
          <p:cNvPr id="286" name="Google Shape;286;p35" descr="CMYK_CFU_Absal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272" y="5520775"/>
            <a:ext cx="636110" cy="88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fessionshøjskolen Absalon">
  <a:themeElements>
    <a:clrScheme name="PHA">
      <a:dk1>
        <a:srgbClr val="000000"/>
      </a:dk1>
      <a:lt1>
        <a:srgbClr val="FFFFFF"/>
      </a:lt1>
      <a:dk2>
        <a:srgbClr val="404646"/>
      </a:dk2>
      <a:lt2>
        <a:srgbClr val="FFFFFF"/>
      </a:lt2>
      <a:accent1>
        <a:srgbClr val="D03635"/>
      </a:accent1>
      <a:accent2>
        <a:srgbClr val="383889"/>
      </a:accent2>
      <a:accent3>
        <a:srgbClr val="8ACBC1"/>
      </a:accent3>
      <a:accent4>
        <a:srgbClr val="863281"/>
      </a:accent4>
      <a:accent5>
        <a:srgbClr val="FFD85C"/>
      </a:accent5>
      <a:accent6>
        <a:srgbClr val="5BC5F2"/>
      </a:accent6>
      <a:hlink>
        <a:srgbClr val="D03635"/>
      </a:hlink>
      <a:folHlink>
        <a:srgbClr val="9C9C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PHA">
      <a:dk1>
        <a:srgbClr val="000000"/>
      </a:dk1>
      <a:lt1>
        <a:srgbClr val="FFFFFF"/>
      </a:lt1>
      <a:dk2>
        <a:srgbClr val="404646"/>
      </a:dk2>
      <a:lt2>
        <a:srgbClr val="FFFFFF"/>
      </a:lt2>
      <a:accent1>
        <a:srgbClr val="D03635"/>
      </a:accent1>
      <a:accent2>
        <a:srgbClr val="383889"/>
      </a:accent2>
      <a:accent3>
        <a:srgbClr val="8ACBC1"/>
      </a:accent3>
      <a:accent4>
        <a:srgbClr val="863281"/>
      </a:accent4>
      <a:accent5>
        <a:srgbClr val="FFD85C"/>
      </a:accent5>
      <a:accent6>
        <a:srgbClr val="09A7F2"/>
      </a:accent6>
      <a:hlink>
        <a:srgbClr val="D03635"/>
      </a:hlink>
      <a:folHlink>
        <a:srgbClr val="9C9C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2712</Words>
  <Application>Microsoft Office PowerPoint</Application>
  <PresentationFormat>Widescreen</PresentationFormat>
  <Paragraphs>509</Paragraphs>
  <Slides>70</Slides>
  <Notes>69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70</vt:i4>
      </vt:variant>
    </vt:vector>
  </HeadingPairs>
  <TitlesOfParts>
    <vt:vector size="80" baseType="lpstr">
      <vt:lpstr>Calibri</vt:lpstr>
      <vt:lpstr>Noto Sans Symbols</vt:lpstr>
      <vt:lpstr>Verdana</vt:lpstr>
      <vt:lpstr>Times New Roman</vt:lpstr>
      <vt:lpstr>Helvetica Neue Light</vt:lpstr>
      <vt:lpstr>Corbel</vt:lpstr>
      <vt:lpstr>Courier New</vt:lpstr>
      <vt:lpstr>Symbol</vt:lpstr>
      <vt:lpstr>Arial</vt:lpstr>
      <vt:lpstr>Professionshøjskolen Absalon</vt:lpstr>
      <vt:lpstr>Faglighed og kerneydelse Task-based Learning 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Where are grandma’s teeth?? 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Faglighed og kerneydelse Task-based Learning 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Faglighed og kerneydelse Task-based Learning  </dc:title>
  <cp:lastModifiedBy>Finn Peter Aarup (fpa)</cp:lastModifiedBy>
  <cp:revision>19</cp:revision>
  <dcterms:modified xsi:type="dcterms:W3CDTF">2021-04-11T15:53:31Z</dcterms:modified>
</cp:coreProperties>
</file>